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4"/>
  </p:notesMasterIdLst>
  <p:sldIdLst>
    <p:sldId id="610" r:id="rId2"/>
    <p:sldId id="608" r:id="rId3"/>
    <p:sldId id="616" r:id="rId4"/>
    <p:sldId id="602" r:id="rId5"/>
    <p:sldId id="605" r:id="rId6"/>
    <p:sldId id="590" r:id="rId7"/>
    <p:sldId id="614" r:id="rId8"/>
    <p:sldId id="612" r:id="rId9"/>
    <p:sldId id="593" r:id="rId10"/>
    <p:sldId id="603" r:id="rId11"/>
    <p:sldId id="604" r:id="rId12"/>
    <p:sldId id="606" r:id="rId13"/>
  </p:sldIdLst>
  <p:sldSz cx="9144000" cy="6858000" type="screen4x3"/>
  <p:notesSz cx="6858000" cy="9144000"/>
  <p:defaultText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u Ngoc, Bao" initials="VNB" lastIdx="14" clrIdx="0">
    <p:extLst/>
  </p:cmAuthor>
  <p:cmAuthor id="2" name="Cotrel-Gibbons, Louise" initials="CL" lastIdx="25" clrIdx="1">
    <p:extLst/>
  </p:cmAuthor>
  <p:cmAuthor id="3" name="Microsoft Office User" initials="Office" lastIdx="49" clrIdx="2">
    <p:extLst/>
  </p:cmAuthor>
  <p:cmAuthor id="4" name="Microsoft Office User" initials="Office [2]" lastIdx="1" clrIdx="3">
    <p:extLst/>
  </p:cmAuthor>
  <p:cmAuthor id="13" name="Microsoft Office User" initials="Office [5]"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45B"/>
    <a:srgbClr val="233F88"/>
    <a:srgbClr val="4D81B8"/>
    <a:srgbClr val="0067B9"/>
    <a:srgbClr val="ECDAD2"/>
    <a:srgbClr val="F37C14"/>
    <a:srgbClr val="CADDF4"/>
    <a:srgbClr val="FBBD2C"/>
    <a:srgbClr val="FFD600"/>
    <a:srgbClr val="D7D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73" autoAdjust="0"/>
    <p:restoredTop sz="70303" autoAdjust="0"/>
  </p:normalViewPr>
  <p:slideViewPr>
    <p:cSldViewPr snapToGrid="0">
      <p:cViewPr varScale="1">
        <p:scale>
          <a:sx n="62" d="100"/>
          <a:sy n="62" d="100"/>
        </p:scale>
        <p:origin x="1493" y="62"/>
      </p:cViewPr>
      <p:guideLst>
        <p:guide orient="horz" pos="2160"/>
        <p:guide pos="2880"/>
      </p:guideLst>
    </p:cSldViewPr>
  </p:slideViewPr>
  <p:outlineViewPr>
    <p:cViewPr>
      <p:scale>
        <a:sx n="33" d="100"/>
        <a:sy n="33" d="100"/>
      </p:scale>
      <p:origin x="0" y="-8160"/>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alibri" charset="0"/>
                <a:ea typeface="Calibri" charset="0"/>
                <a:cs typeface="Calibri" charset="0"/>
              </a:defRPr>
            </a:pPr>
            <a:r>
              <a:rPr lang="en-US" sz="1600">
                <a:latin typeface="Calibri" charset="0"/>
                <a:ea typeface="Calibri" charset="0"/>
                <a:cs typeface="Calibri" charset="0"/>
              </a:rPr>
              <a:t>HIV</a:t>
            </a:r>
            <a:r>
              <a:rPr lang="en-US" sz="1600" baseline="0">
                <a:latin typeface="Calibri" charset="0"/>
                <a:ea typeface="Calibri" charset="0"/>
                <a:cs typeface="Calibri" charset="0"/>
              </a:rPr>
              <a:t> lay and self testing cascade, </a:t>
            </a:r>
            <a:r>
              <a:rPr lang="en-US" sz="1600" b="0" i="0" u="none" strike="noStrike" baseline="0">
                <a:effectLst/>
                <a:latin typeface="Calibri" charset="0"/>
                <a:ea typeface="Calibri" charset="0"/>
                <a:cs typeface="Calibri" charset="0"/>
              </a:rPr>
              <a:t>Oct 2015 - Sep 2017</a:t>
            </a:r>
            <a:endParaRPr lang="en-US" sz="1600">
              <a:latin typeface="Calibri" charset="0"/>
              <a:ea typeface="Calibri" charset="0"/>
              <a:cs typeface="Calibri" charset="0"/>
            </a:endParaRPr>
          </a:p>
        </c:rich>
      </c:tx>
      <c:layout>
        <c:manualLayout>
          <c:xMode val="edge"/>
          <c:yMode val="edge"/>
          <c:x val="0.25173601461582001"/>
          <c:y val="2.9605263157894701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0" anchor="ctr" anchorCtr="1">
                <a:spAutoFit/>
              </a:bodyPr>
              <a:lstStyle/>
              <a:p>
                <a:pPr>
                  <a:defRPr sz="1000" b="1" i="0" u="none" strike="noStrike" kern="1200" baseline="0">
                    <a:ln>
                      <a:noFill/>
                    </a:ln>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Sheet1!$B$2:$F$2</c:f>
              <c:strCache>
                <c:ptCount val="4"/>
                <c:pt idx="0">
                  <c:v># tested </c:v>
                </c:pt>
                <c:pt idx="1">
                  <c:v>Referred to confirmation</c:v>
                </c:pt>
                <c:pt idx="2">
                  <c:v>HIV confirmed</c:v>
                </c:pt>
                <c:pt idx="3">
                  <c:v>ART enrollment</c:v>
                </c:pt>
              </c:strCache>
            </c:strRef>
          </c:cat>
          <c:val>
            <c:numRef>
              <c:f>Sheet1!$B$3:$F$3</c:f>
              <c:numCache>
                <c:formatCode>_(* #,##0_);_(* \(#,##0\);_(* "-"??_);_(@_)</c:formatCode>
                <c:ptCount val="4"/>
                <c:pt idx="0">
                  <c:v>59333</c:v>
                </c:pt>
                <c:pt idx="1">
                  <c:v>2550</c:v>
                </c:pt>
                <c:pt idx="2">
                  <c:v>2503</c:v>
                </c:pt>
                <c:pt idx="3">
                  <c:v>2273</c:v>
                </c:pt>
              </c:numCache>
            </c:numRef>
          </c:val>
          <c:extLst>
            <c:ext xmlns:c16="http://schemas.microsoft.com/office/drawing/2014/chart" uri="{C3380CC4-5D6E-409C-BE32-E72D297353CC}">
              <c16:uniqueId val="{00000000-E5CB-4689-B16E-3CBAA0629242}"/>
            </c:ext>
          </c:extLst>
        </c:ser>
        <c:dLbls>
          <c:showLegendKey val="0"/>
          <c:showVal val="1"/>
          <c:showCatName val="0"/>
          <c:showSerName val="0"/>
          <c:showPercent val="0"/>
          <c:showBubbleSize val="0"/>
        </c:dLbls>
        <c:gapWidth val="150"/>
        <c:shape val="box"/>
        <c:axId val="-83332512"/>
        <c:axId val="149565984"/>
        <c:axId val="0"/>
      </c:bar3DChart>
      <c:catAx>
        <c:axId val="-833325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9565984"/>
        <c:crosses val="autoZero"/>
        <c:auto val="1"/>
        <c:lblAlgn val="ctr"/>
        <c:lblOffset val="100"/>
        <c:noMultiLvlLbl val="0"/>
      </c:catAx>
      <c:valAx>
        <c:axId val="14956598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325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C44F6-3237-4279-9706-15C4AE7F2C56}" type="datetimeFigureOut">
              <a:rPr lang="en-US" smtClean="0"/>
              <a:t>7/25/2018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AAB2B-2985-44D1-B29B-EC16B2C6095A}" type="slidenum">
              <a:rPr lang="en-US" smtClean="0"/>
              <a:t>‹#›</a:t>
            </a:fld>
            <a:endParaRPr lang="en-US"/>
          </a:p>
        </p:txBody>
      </p:sp>
    </p:spTree>
    <p:extLst>
      <p:ext uri="{BB962C8B-B14F-4D97-AF65-F5344CB8AC3E}">
        <p14:creationId xmlns:p14="http://schemas.microsoft.com/office/powerpoint/2010/main" val="2966269461"/>
      </p:ext>
    </p:extLst>
  </p:cSld>
  <p:clrMap bg1="lt1" tx1="dk1" bg2="lt2" tx2="dk2" accent1="accent1" accent2="accent2" accent3="accent3" accent4="accent4" accent5="accent5" accent6="accent6" hlink="hlink" folHlink="folHlink"/>
  <p:notesStyle>
    <a:lvl1pPr marL="0" algn="l" defTabSz="914241" rtl="0" eaLnBrk="1" latinLnBrk="0" hangingPunct="1">
      <a:defRPr sz="1200" kern="1200">
        <a:solidFill>
          <a:schemeClr val="tx1"/>
        </a:solidFill>
        <a:latin typeface="+mn-lt"/>
        <a:ea typeface="+mn-ea"/>
        <a:cs typeface="+mn-cs"/>
      </a:defRPr>
    </a:lvl1pPr>
    <a:lvl2pPr marL="457119" algn="l" defTabSz="914241" rtl="0" eaLnBrk="1" latinLnBrk="0" hangingPunct="1">
      <a:defRPr sz="1200" kern="1200">
        <a:solidFill>
          <a:schemeClr val="tx1"/>
        </a:solidFill>
        <a:latin typeface="+mn-lt"/>
        <a:ea typeface="+mn-ea"/>
        <a:cs typeface="+mn-cs"/>
      </a:defRPr>
    </a:lvl2pPr>
    <a:lvl3pPr marL="914241" algn="l" defTabSz="914241" rtl="0" eaLnBrk="1" latinLnBrk="0" hangingPunct="1">
      <a:defRPr sz="1200" kern="1200">
        <a:solidFill>
          <a:schemeClr val="tx1"/>
        </a:solidFill>
        <a:latin typeface="+mn-lt"/>
        <a:ea typeface="+mn-ea"/>
        <a:cs typeface="+mn-cs"/>
      </a:defRPr>
    </a:lvl3pPr>
    <a:lvl4pPr marL="1371362" algn="l" defTabSz="914241" rtl="0" eaLnBrk="1" latinLnBrk="0" hangingPunct="1">
      <a:defRPr sz="1200" kern="1200">
        <a:solidFill>
          <a:schemeClr val="tx1"/>
        </a:solidFill>
        <a:latin typeface="+mn-lt"/>
        <a:ea typeface="+mn-ea"/>
        <a:cs typeface="+mn-cs"/>
      </a:defRPr>
    </a:lvl4pPr>
    <a:lvl5pPr marL="1828482" algn="l" defTabSz="914241" rtl="0" eaLnBrk="1" latinLnBrk="0" hangingPunct="1">
      <a:defRPr sz="1200" kern="1200">
        <a:solidFill>
          <a:schemeClr val="tx1"/>
        </a:solidFill>
        <a:latin typeface="+mn-lt"/>
        <a:ea typeface="+mn-ea"/>
        <a:cs typeface="+mn-cs"/>
      </a:defRPr>
    </a:lvl5pPr>
    <a:lvl6pPr marL="2285606" algn="l" defTabSz="914241" rtl="0" eaLnBrk="1" latinLnBrk="0" hangingPunct="1">
      <a:defRPr sz="1200" kern="1200">
        <a:solidFill>
          <a:schemeClr val="tx1"/>
        </a:solidFill>
        <a:latin typeface="+mn-lt"/>
        <a:ea typeface="+mn-ea"/>
        <a:cs typeface="+mn-cs"/>
      </a:defRPr>
    </a:lvl6pPr>
    <a:lvl7pPr marL="2742722" algn="l" defTabSz="914241" rtl="0" eaLnBrk="1" latinLnBrk="0" hangingPunct="1">
      <a:defRPr sz="1200" kern="1200">
        <a:solidFill>
          <a:schemeClr val="tx1"/>
        </a:solidFill>
        <a:latin typeface="+mn-lt"/>
        <a:ea typeface="+mn-ea"/>
        <a:cs typeface="+mn-cs"/>
      </a:defRPr>
    </a:lvl7pPr>
    <a:lvl8pPr marL="3199840" algn="l" defTabSz="914241" rtl="0" eaLnBrk="1" latinLnBrk="0" hangingPunct="1">
      <a:defRPr sz="1200" kern="1200">
        <a:solidFill>
          <a:schemeClr val="tx1"/>
        </a:solidFill>
        <a:latin typeface="+mn-lt"/>
        <a:ea typeface="+mn-ea"/>
        <a:cs typeface="+mn-cs"/>
      </a:defRPr>
    </a:lvl8pPr>
    <a:lvl9pPr marL="3656959" algn="l" defTabSz="9142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AAB2B-2985-44D1-B29B-EC16B2C6095A}" type="slidenum">
              <a:rPr lang="en-US" smtClean="0"/>
              <a:t>1</a:t>
            </a:fld>
            <a:endParaRPr lang="en-US"/>
          </a:p>
        </p:txBody>
      </p:sp>
    </p:spTree>
    <p:extLst>
      <p:ext uri="{BB962C8B-B14F-4D97-AF65-F5344CB8AC3E}">
        <p14:creationId xmlns:p14="http://schemas.microsoft.com/office/powerpoint/2010/main" val="445374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pilots,</a:t>
            </a:r>
            <a:r>
              <a:rPr lang="en-US" baseline="0" dirty="0" smtClean="0"/>
              <a:t> we learned that:</a:t>
            </a:r>
          </a:p>
          <a:p>
            <a:pPr marL="228600" indent="-228600">
              <a:lnSpc>
                <a:spcPct val="100000"/>
              </a:lnSpc>
              <a:spcBef>
                <a:spcPts val="900"/>
              </a:spcBef>
              <a:buFont typeface="+mj-lt"/>
              <a:buAutoNum type="arabicPeriod"/>
            </a:pPr>
            <a:r>
              <a:rPr lang="en-US" sz="1200" dirty="0" smtClean="0"/>
              <a:t>Lay testers were capable of offering HIV testing with exceptional skills </a:t>
            </a:r>
            <a:r>
              <a:rPr lang="en-US" sz="1200" b="1" dirty="0" smtClean="0">
                <a:solidFill>
                  <a:srgbClr val="FF0000"/>
                </a:solidFill>
              </a:rPr>
              <a:t>and </a:t>
            </a:r>
            <a:r>
              <a:rPr lang="en-US" sz="1200" dirty="0" smtClean="0"/>
              <a:t>engagement in HIV lay testing boosted CBOs confidence and pride in their work</a:t>
            </a:r>
          </a:p>
          <a:p>
            <a:pPr marL="228600" indent="-228600">
              <a:lnSpc>
                <a:spcPct val="100000"/>
              </a:lnSpc>
              <a:spcBef>
                <a:spcPts val="900"/>
              </a:spcBef>
              <a:buFont typeface="+mj-lt"/>
              <a:buAutoNum type="arabicPeriod"/>
            </a:pPr>
            <a:r>
              <a:rPr lang="en-US" sz="1200" dirty="0" smtClean="0"/>
              <a:t>Lay testers were highly effective at facilitating HIV diagnosis and ART enrollment</a:t>
            </a:r>
          </a:p>
          <a:p>
            <a:pPr marL="228600" indent="-228600">
              <a:lnSpc>
                <a:spcPct val="100000"/>
              </a:lnSpc>
              <a:spcBef>
                <a:spcPts val="900"/>
              </a:spcBef>
              <a:buFont typeface="+mj-lt"/>
              <a:buAutoNum type="arabicPeriod"/>
            </a:pPr>
            <a:r>
              <a:rPr lang="en-US" sz="1200" dirty="0" smtClean="0"/>
              <a:t>Among those tested by lay testers, more than half were first time testers and 4.3% were newly HIV diagnosed (vs. 1.6% among KPs testing in public sites)</a:t>
            </a:r>
          </a:p>
          <a:p>
            <a:pPr marL="228600" indent="-228600">
              <a:lnSpc>
                <a:spcPct val="100000"/>
              </a:lnSpc>
              <a:spcBef>
                <a:spcPts val="900"/>
              </a:spcBef>
              <a:buFont typeface="+mj-lt"/>
              <a:buAutoNum type="arabicPeriod"/>
            </a:pPr>
            <a:r>
              <a:rPr lang="en-US" sz="1200" dirty="0" smtClean="0"/>
              <a:t>Fostering close MOH engagement in and observation of lay testing translated into their significant trust and support of this new service</a:t>
            </a:r>
          </a:p>
          <a:p>
            <a:endParaRPr lang="en-US" dirty="0" smtClean="0"/>
          </a:p>
          <a:p>
            <a:r>
              <a:rPr lang="en-US" dirty="0" smtClean="0"/>
              <a:t>As mention by Prof. Nguyen Hoang Long, Director General of VAAC at the end-pilot review workshop</a:t>
            </a:r>
            <a:r>
              <a:rPr lang="en-US" baseline="0" dirty="0" smtClean="0"/>
              <a:t> </a:t>
            </a:r>
            <a:r>
              <a:rPr lang="en-US" i="1" baseline="0" dirty="0" smtClean="0"/>
              <a:t>“HIV testing offered by lay providers increased access to testing…initial results demonstrated that [it] has been successful in reaching key populations that had never tested or only infrequently tested for HIV, and yet were at high risk of HIV.” </a:t>
            </a:r>
            <a:endParaRPr lang="en-US" i="1" dirty="0"/>
          </a:p>
        </p:txBody>
      </p:sp>
      <p:sp>
        <p:nvSpPr>
          <p:cNvPr id="4" name="Slide Number Placeholder 3"/>
          <p:cNvSpPr>
            <a:spLocks noGrp="1"/>
          </p:cNvSpPr>
          <p:nvPr>
            <p:ph type="sldNum" sz="quarter" idx="10"/>
          </p:nvPr>
        </p:nvSpPr>
        <p:spPr/>
        <p:txBody>
          <a:bodyPr/>
          <a:lstStyle/>
          <a:p>
            <a:fld id="{DE6AAB2B-2985-44D1-B29B-EC16B2C6095A}" type="slidenum">
              <a:rPr lang="en-US" smtClean="0"/>
              <a:t>10</a:t>
            </a:fld>
            <a:endParaRPr lang="en-US"/>
          </a:p>
        </p:txBody>
      </p:sp>
    </p:spTree>
    <p:extLst>
      <p:ext uri="{BB962C8B-B14F-4D97-AF65-F5344CB8AC3E}">
        <p14:creationId xmlns:p14="http://schemas.microsoft.com/office/powerpoint/2010/main" val="543069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lessons</a:t>
            </a:r>
            <a:r>
              <a:rPr lang="en-US" baseline="0" dirty="0" smtClean="0"/>
              <a:t> have helped in the advocacy process to achieve:</a:t>
            </a:r>
            <a:endParaRPr lang="en-US" dirty="0" smtClean="0"/>
          </a:p>
          <a:p>
            <a:pPr marL="171450" indent="-171450">
              <a:lnSpc>
                <a:spcPct val="100000"/>
              </a:lnSpc>
              <a:spcBef>
                <a:spcPts val="900"/>
              </a:spcBef>
              <a:buFont typeface="Arial" panose="020B0604020202020204" pitchFamily="34" charset="0"/>
              <a:buChar char="•"/>
            </a:pPr>
            <a:r>
              <a:rPr lang="en-US" sz="1200" dirty="0" smtClean="0"/>
              <a:t>MOH approval for national HIV community testing guidelines in April 2018</a:t>
            </a:r>
          </a:p>
          <a:p>
            <a:pPr marL="171450" indent="-171450">
              <a:lnSpc>
                <a:spcPct val="100000"/>
              </a:lnSpc>
              <a:spcBef>
                <a:spcPts val="900"/>
              </a:spcBef>
              <a:buFont typeface="Arial" panose="020B0604020202020204" pitchFamily="34" charset="0"/>
              <a:buChar char="•"/>
            </a:pPr>
            <a:r>
              <a:rPr lang="en-US" sz="1200" dirty="0" smtClean="0"/>
              <a:t>HIV lay testing scale-up by MOH, PEPFAR partners, Global Fund and WHO reaching &gt;100,000 key populations</a:t>
            </a:r>
          </a:p>
          <a:p>
            <a:pPr marL="171450" indent="-171450">
              <a:lnSpc>
                <a:spcPct val="100000"/>
              </a:lnSpc>
              <a:spcBef>
                <a:spcPts val="900"/>
              </a:spcBef>
              <a:buFont typeface="Arial" panose="020B0604020202020204" pitchFamily="34" charset="0"/>
              <a:buChar char="•"/>
            </a:pPr>
            <a:r>
              <a:rPr lang="en-US" sz="1200" dirty="0" smtClean="0"/>
              <a:t>Stepwise rollout of HIV lay testing has opened the door for KP-led HIV services including KP owned private clinics offering </a:t>
            </a:r>
            <a:r>
              <a:rPr lang="en-US" sz="1200" dirty="0" err="1" smtClean="0"/>
              <a:t>PrEP</a:t>
            </a:r>
            <a:r>
              <a:rPr lang="en-US" sz="1200" dirty="0" smtClean="0"/>
              <a:t> and ART!</a:t>
            </a:r>
          </a:p>
          <a:p>
            <a:endParaRPr lang="en-US" dirty="0"/>
          </a:p>
        </p:txBody>
      </p:sp>
      <p:sp>
        <p:nvSpPr>
          <p:cNvPr id="4" name="Slide Number Placeholder 3"/>
          <p:cNvSpPr>
            <a:spLocks noGrp="1"/>
          </p:cNvSpPr>
          <p:nvPr>
            <p:ph type="sldNum" sz="quarter" idx="10"/>
          </p:nvPr>
        </p:nvSpPr>
        <p:spPr/>
        <p:txBody>
          <a:bodyPr/>
          <a:lstStyle/>
          <a:p>
            <a:fld id="{DE6AAB2B-2985-44D1-B29B-EC16B2C6095A}" type="slidenum">
              <a:rPr lang="en-US" smtClean="0"/>
              <a:t>11</a:t>
            </a:fld>
            <a:endParaRPr lang="en-US"/>
          </a:p>
        </p:txBody>
      </p:sp>
    </p:spTree>
    <p:extLst>
      <p:ext uri="{BB962C8B-B14F-4D97-AF65-F5344CB8AC3E}">
        <p14:creationId xmlns:p14="http://schemas.microsoft.com/office/powerpoint/2010/main" val="1989639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close my presentation by acknowledging:</a:t>
            </a:r>
          </a:p>
          <a:p>
            <a:pPr marL="171450" indent="-171450">
              <a:buFontTx/>
              <a:buChar char="-"/>
            </a:pPr>
            <a:r>
              <a:rPr lang="en-US" dirty="0" smtClean="0"/>
              <a:t>Many CBOs/SE/Private KP-led</a:t>
            </a:r>
            <a:r>
              <a:rPr lang="en-US" baseline="0" dirty="0" smtClean="0"/>
              <a:t> clinics, who are present here at the conference for their implementation of the services;</a:t>
            </a:r>
          </a:p>
          <a:p>
            <a:pPr marL="171450" indent="-171450">
              <a:buFontTx/>
              <a:buChar char="-"/>
            </a:pPr>
            <a:r>
              <a:rPr lang="en-US" baseline="0" dirty="0" smtClean="0"/>
              <a:t>Leader and key staff of the MOH/VAAC for their leadership and coordination during the pilot;</a:t>
            </a:r>
          </a:p>
          <a:p>
            <a:pPr marL="171450" indent="-171450">
              <a:buFontTx/>
              <a:buChar char="-"/>
            </a:pPr>
            <a:r>
              <a:rPr lang="en-US" baseline="0" dirty="0" smtClean="0"/>
              <a:t>USAID Vietnam representatives</a:t>
            </a:r>
          </a:p>
          <a:p>
            <a:pPr marL="171450" indent="-171450">
              <a:buFontTx/>
              <a:buChar char="-"/>
            </a:pPr>
            <a:r>
              <a:rPr lang="en-US" baseline="0" dirty="0" smtClean="0"/>
              <a:t>And of course, leaders and members of my team at PATH Vietnam and my colleague from WHO Vietnam</a:t>
            </a:r>
          </a:p>
          <a:p>
            <a:pPr marL="171450" indent="-171450">
              <a:buFontTx/>
              <a:buChar char="-"/>
            </a:pPr>
            <a:endParaRPr lang="en-US" baseline="0" dirty="0" smtClean="0"/>
          </a:p>
          <a:p>
            <a:pPr marL="171450" indent="-171450">
              <a:buFontTx/>
              <a:buChar char="-"/>
            </a:pPr>
            <a:r>
              <a:rPr lang="en-US" baseline="0" dirty="0" smtClean="0"/>
              <a:t>Thank you very much!  </a:t>
            </a:r>
            <a:endParaRPr lang="en-US" dirty="0"/>
          </a:p>
        </p:txBody>
      </p:sp>
      <p:sp>
        <p:nvSpPr>
          <p:cNvPr id="4" name="Slide Number Placeholder 3"/>
          <p:cNvSpPr>
            <a:spLocks noGrp="1"/>
          </p:cNvSpPr>
          <p:nvPr>
            <p:ph type="sldNum" sz="quarter" idx="10"/>
          </p:nvPr>
        </p:nvSpPr>
        <p:spPr/>
        <p:txBody>
          <a:bodyPr/>
          <a:lstStyle/>
          <a:p>
            <a:fld id="{DE6AAB2B-2985-44D1-B29B-EC16B2C6095A}" type="slidenum">
              <a:rPr lang="en-US" smtClean="0"/>
              <a:t>12</a:t>
            </a:fld>
            <a:endParaRPr lang="en-US"/>
          </a:p>
        </p:txBody>
      </p:sp>
    </p:spTree>
    <p:extLst>
      <p:ext uri="{BB962C8B-B14F-4D97-AF65-F5344CB8AC3E}">
        <p14:creationId xmlns:p14="http://schemas.microsoft.com/office/powerpoint/2010/main" val="298043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241"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latin typeface="Calibri" charset="0"/>
              <a:ea typeface="Calibri" charset="0"/>
              <a:cs typeface="Calibri" charset="0"/>
            </a:endParaRPr>
          </a:p>
          <a:p>
            <a:pPr marL="0" marR="0" indent="0" algn="l" defTabSz="914241"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latin typeface="Calibri" charset="0"/>
                <a:ea typeface="Calibri" charset="0"/>
                <a:cs typeface="Calibri" charset="0"/>
              </a:rPr>
              <a:t>I would</a:t>
            </a:r>
            <a:r>
              <a:rPr lang="en-US" sz="1200" baseline="0" dirty="0" smtClean="0">
                <a:solidFill>
                  <a:srgbClr val="0070C0"/>
                </a:solidFill>
                <a:latin typeface="Calibri" charset="0"/>
                <a:ea typeface="Calibri" charset="0"/>
                <a:cs typeface="Calibri" charset="0"/>
              </a:rPr>
              <a:t> like to start with some background information:</a:t>
            </a:r>
          </a:p>
          <a:p>
            <a:pPr marL="171450" marR="0" indent="-171450" algn="l" defTabSz="914241" rtl="0" eaLnBrk="1" fontAlgn="auto" latinLnBrk="0" hangingPunct="1">
              <a:lnSpc>
                <a:spcPct val="100000"/>
              </a:lnSpc>
              <a:spcBef>
                <a:spcPts val="0"/>
              </a:spcBef>
              <a:spcAft>
                <a:spcPts val="0"/>
              </a:spcAft>
              <a:buClrTx/>
              <a:buSzTx/>
              <a:buFontTx/>
              <a:buChar char="-"/>
              <a:tabLst/>
              <a:defRPr/>
            </a:pPr>
            <a:r>
              <a:rPr lang="en-US" sz="1200" baseline="0" dirty="0" smtClean="0">
                <a:solidFill>
                  <a:srgbClr val="0070C0"/>
                </a:solidFill>
                <a:latin typeface="Calibri" charset="0"/>
                <a:ea typeface="Calibri" charset="0"/>
                <a:cs typeface="Calibri" charset="0"/>
              </a:rPr>
              <a:t>Before 2015, HIV testing services were only offered in public health facilities.</a:t>
            </a:r>
          </a:p>
          <a:p>
            <a:pPr marL="171450" marR="0" indent="-171450" algn="l" defTabSz="914241" rtl="0" eaLnBrk="1" fontAlgn="auto" latinLnBrk="0" hangingPunct="1">
              <a:lnSpc>
                <a:spcPct val="100000"/>
              </a:lnSpc>
              <a:spcBef>
                <a:spcPts val="0"/>
              </a:spcBef>
              <a:spcAft>
                <a:spcPts val="0"/>
              </a:spcAft>
              <a:buClrTx/>
              <a:buSzTx/>
              <a:buFontTx/>
              <a:buChar char="-"/>
              <a:tabLst/>
              <a:defRPr/>
            </a:pPr>
            <a:r>
              <a:rPr lang="en-US" sz="1200" baseline="0" dirty="0" smtClean="0">
                <a:solidFill>
                  <a:srgbClr val="0070C0"/>
                </a:solidFill>
                <a:latin typeface="Calibri" charset="0"/>
                <a:ea typeface="Calibri" charset="0"/>
                <a:cs typeface="Calibri" charset="0"/>
              </a:rPr>
              <a:t>This led to low and steady uptake of annual HIV testing among key population. It was around 30%. </a:t>
            </a:r>
          </a:p>
          <a:p>
            <a:pPr marL="171450" marR="0" indent="-171450" algn="l" defTabSz="914241" rtl="0" eaLnBrk="1" fontAlgn="auto" latinLnBrk="0" hangingPunct="1">
              <a:lnSpc>
                <a:spcPct val="100000"/>
              </a:lnSpc>
              <a:spcBef>
                <a:spcPts val="0"/>
              </a:spcBef>
              <a:spcAft>
                <a:spcPts val="0"/>
              </a:spcAft>
              <a:buClrTx/>
              <a:buSzTx/>
              <a:buFontTx/>
              <a:buChar char="-"/>
              <a:tabLst/>
              <a:defRPr/>
            </a:pPr>
            <a:r>
              <a:rPr lang="en-US" sz="1200" baseline="0" dirty="0" smtClean="0">
                <a:solidFill>
                  <a:srgbClr val="0070C0"/>
                </a:solidFill>
                <a:latin typeface="Calibri" charset="0"/>
                <a:ea typeface="Calibri" charset="0"/>
                <a:cs typeface="Calibri" charset="0"/>
              </a:rPr>
              <a:t>The figure on the screen showed the uptake of HIV testing among key populations in three consecutive years </a:t>
            </a:r>
            <a:endParaRPr lang="en-US" sz="1200" dirty="0" smtClean="0">
              <a:solidFill>
                <a:srgbClr val="0070C0"/>
              </a:solidFill>
              <a:latin typeface="Calibri" charset="0"/>
              <a:ea typeface="Calibri" charset="0"/>
              <a:cs typeface="Calibri" charset="0"/>
            </a:endParaRPr>
          </a:p>
          <a:p>
            <a:pPr marL="0" marR="0" indent="0" algn="l" defTabSz="914241"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latin typeface="Calibri" charset="0"/>
              <a:ea typeface="Calibri" charset="0"/>
              <a:cs typeface="Calibri" charset="0"/>
            </a:endParaRPr>
          </a:p>
          <a:p>
            <a:pPr marL="0" marR="0" indent="0" algn="l" defTabSz="914241"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latin typeface="Calibri" charset="0"/>
              <a:ea typeface="Calibri" charset="0"/>
              <a:cs typeface="Calibri" charset="0"/>
            </a:endParaRPr>
          </a:p>
          <a:p>
            <a:pPr marL="0" marR="0" indent="0" algn="l" defTabSz="914241"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latin typeface="Calibri" charset="0"/>
              <a:ea typeface="Calibri" charset="0"/>
              <a:cs typeface="Calibri" charset="0"/>
            </a:endParaRPr>
          </a:p>
          <a:p>
            <a:endParaRPr lang="en-US" dirty="0"/>
          </a:p>
        </p:txBody>
      </p:sp>
      <p:sp>
        <p:nvSpPr>
          <p:cNvPr id="4" name="Slide Number Placeholder 3"/>
          <p:cNvSpPr>
            <a:spLocks noGrp="1"/>
          </p:cNvSpPr>
          <p:nvPr>
            <p:ph type="sldNum" sz="quarter" idx="10"/>
          </p:nvPr>
        </p:nvSpPr>
        <p:spPr/>
        <p:txBody>
          <a:bodyPr/>
          <a:lstStyle/>
          <a:p>
            <a:fld id="{DE6AAB2B-2985-44D1-B29B-EC16B2C6095A}" type="slidenum">
              <a:rPr lang="en-US" smtClean="0"/>
              <a:t>2</a:t>
            </a:fld>
            <a:endParaRPr lang="en-US"/>
          </a:p>
        </p:txBody>
      </p:sp>
    </p:spTree>
    <p:extLst>
      <p:ext uri="{BB962C8B-B14F-4D97-AF65-F5344CB8AC3E}">
        <p14:creationId xmlns:p14="http://schemas.microsoft.com/office/powerpoint/2010/main" val="4397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241"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latin typeface="Calibri" charset="0"/>
              <a:ea typeface="Calibri" charset="0"/>
              <a:cs typeface="Calibri" charset="0"/>
            </a:endParaRPr>
          </a:p>
          <a:p>
            <a:pPr marL="0" marR="0" indent="0" algn="l" defTabSz="914241"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latin typeface="Calibri" charset="0"/>
              <a:ea typeface="Calibri" charset="0"/>
              <a:cs typeface="Calibri" charset="0"/>
            </a:endParaRPr>
          </a:p>
          <a:p>
            <a:pPr marL="0" marR="0" indent="0" algn="l" defTabSz="914241"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latin typeface="Calibri" charset="0"/>
              <a:ea typeface="Calibri" charset="0"/>
              <a:cs typeface="Calibri" charset="0"/>
            </a:endParaRPr>
          </a:p>
          <a:p>
            <a:pPr marL="0" marR="0" indent="0" algn="l" defTabSz="914241"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latin typeface="Calibri" charset="0"/>
              <a:ea typeface="Calibri" charset="0"/>
              <a:cs typeface="Calibri" charset="0"/>
            </a:endParaRPr>
          </a:p>
          <a:p>
            <a:endParaRPr lang="en-US" dirty="0"/>
          </a:p>
        </p:txBody>
      </p:sp>
      <p:sp>
        <p:nvSpPr>
          <p:cNvPr id="4" name="Slide Number Placeholder 3"/>
          <p:cNvSpPr>
            <a:spLocks noGrp="1"/>
          </p:cNvSpPr>
          <p:nvPr>
            <p:ph type="sldNum" sz="quarter" idx="10"/>
          </p:nvPr>
        </p:nvSpPr>
        <p:spPr/>
        <p:txBody>
          <a:bodyPr/>
          <a:lstStyle/>
          <a:p>
            <a:fld id="{DE6AAB2B-2985-44D1-B29B-EC16B2C6095A}" type="slidenum">
              <a:rPr lang="en-US" smtClean="0"/>
              <a:t>3</a:t>
            </a:fld>
            <a:endParaRPr lang="en-US"/>
          </a:p>
        </p:txBody>
      </p:sp>
    </p:spTree>
    <p:extLst>
      <p:ext uri="{BB962C8B-B14F-4D97-AF65-F5344CB8AC3E}">
        <p14:creationId xmlns:p14="http://schemas.microsoft.com/office/powerpoint/2010/main" val="206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With approval from Ministry of Health in Oct 2015, USAID/PATH</a:t>
            </a:r>
            <a:r>
              <a:rPr lang="en-US" baseline="0" dirty="0" smtClean="0"/>
              <a:t> Healthy Markets piloted HIV lay provider and self testing services with three following objectives:</a:t>
            </a:r>
          </a:p>
          <a:p>
            <a:pPr marL="800011" lvl="1" indent="-342900">
              <a:lnSpc>
                <a:spcPct val="100000"/>
              </a:lnSpc>
              <a:buFont typeface="+mj-lt"/>
              <a:buAutoNum type="arabicPeriod"/>
            </a:pPr>
            <a:r>
              <a:rPr lang="en-US" baseline="0" dirty="0" smtClean="0"/>
              <a:t>To a</a:t>
            </a:r>
            <a:r>
              <a:rPr lang="en-US" dirty="0" smtClean="0"/>
              <a:t>ccelerate HIV testing uptake among key populations as part of 90-90-90 efforts</a:t>
            </a:r>
          </a:p>
          <a:p>
            <a:pPr marL="800011" lvl="1" indent="-342900">
              <a:lnSpc>
                <a:spcPct val="100000"/>
              </a:lnSpc>
              <a:buFont typeface="+mj-lt"/>
              <a:buAutoNum type="arabicPeriod"/>
            </a:pPr>
            <a:r>
              <a:rPr lang="en-US" dirty="0" smtClean="0"/>
              <a:t>To determine feasibility and acceptability of HIV lay provider and self testing among key populations, community based organizations and health staff</a:t>
            </a:r>
          </a:p>
          <a:p>
            <a:pPr marL="800011" lvl="1" indent="-342900">
              <a:lnSpc>
                <a:spcPct val="100000"/>
              </a:lnSpc>
              <a:buFont typeface="+mj-lt"/>
              <a:buAutoNum type="arabicPeriod"/>
            </a:pPr>
            <a:r>
              <a:rPr lang="en-US" dirty="0" smtClean="0"/>
              <a:t>To measure effectiveness of referral from HIV community testing to confirmatory diagnose and HIV care and treatment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E6AAB2B-2985-44D1-B29B-EC16B2C6095A}" type="slidenum">
              <a:rPr lang="en-US" smtClean="0"/>
              <a:t>4</a:t>
            </a:fld>
            <a:endParaRPr lang="en-US"/>
          </a:p>
        </p:txBody>
      </p:sp>
    </p:spTree>
    <p:extLst>
      <p:ext uri="{BB962C8B-B14F-4D97-AF65-F5344CB8AC3E}">
        <p14:creationId xmlns:p14="http://schemas.microsoft.com/office/powerpoint/2010/main" val="92458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program, we piloted two models: urban and rural</a:t>
            </a:r>
            <a:r>
              <a:rPr lang="en-US" baseline="0" dirty="0" smtClean="0"/>
              <a:t> models, in Ha </a:t>
            </a:r>
            <a:r>
              <a:rPr lang="en-US" baseline="0" dirty="0" err="1" smtClean="0"/>
              <a:t>Noi</a:t>
            </a:r>
            <a:r>
              <a:rPr lang="en-US" baseline="0" dirty="0" smtClean="0"/>
              <a:t>, HCMC and </a:t>
            </a:r>
            <a:r>
              <a:rPr lang="en-US" baseline="0" dirty="0" err="1" smtClean="0"/>
              <a:t>Dien</a:t>
            </a:r>
            <a:r>
              <a:rPr lang="en-US" baseline="0" dirty="0" smtClean="0"/>
              <a:t> Bien, </a:t>
            </a:r>
            <a:r>
              <a:rPr lang="en-US" baseline="0" dirty="0" err="1" smtClean="0"/>
              <a:t>Nghe</a:t>
            </a:r>
            <a:r>
              <a:rPr lang="en-US" baseline="0" dirty="0" smtClean="0"/>
              <a:t> An.</a:t>
            </a:r>
          </a:p>
          <a:p>
            <a:pPr marL="171450" indent="-171450">
              <a:buFontTx/>
              <a:buChar char="-"/>
            </a:pPr>
            <a:r>
              <a:rPr lang="en-US" baseline="0" dirty="0" smtClean="0"/>
              <a:t>You can see some differences and similarities between the two models.</a:t>
            </a:r>
          </a:p>
          <a:p>
            <a:pPr marL="171450" indent="-171450">
              <a:buFontTx/>
              <a:buChar char="-"/>
            </a:pPr>
            <a:r>
              <a:rPr lang="en-US" baseline="0" dirty="0" smtClean="0"/>
              <a:t>In urban models, we trained KP-led community based organization staff as lay providers, while in rural model we trained village health workers;</a:t>
            </a:r>
          </a:p>
          <a:p>
            <a:pPr marL="171450" indent="-171450">
              <a:buFontTx/>
              <a:buChar char="-"/>
            </a:pPr>
            <a:r>
              <a:rPr lang="en-US" baseline="0" dirty="0" smtClean="0"/>
              <a:t>While in rural model, we used only blood-based test kits, in urban model, we used both blood-based and oral fluid based test kits. The purpose of this is to provide more choices to clients and to test acceptability of KP on oral fluid based test.   </a:t>
            </a:r>
            <a:endParaRPr lang="en-US" dirty="0"/>
          </a:p>
        </p:txBody>
      </p:sp>
      <p:sp>
        <p:nvSpPr>
          <p:cNvPr id="4" name="Slide Number Placeholder 3"/>
          <p:cNvSpPr>
            <a:spLocks noGrp="1"/>
          </p:cNvSpPr>
          <p:nvPr>
            <p:ph type="sldNum" sz="quarter" idx="10"/>
          </p:nvPr>
        </p:nvSpPr>
        <p:spPr/>
        <p:txBody>
          <a:bodyPr/>
          <a:lstStyle/>
          <a:p>
            <a:fld id="{DE6AAB2B-2985-44D1-B29B-EC16B2C6095A}" type="slidenum">
              <a:rPr lang="en-US" smtClean="0"/>
              <a:t>5</a:t>
            </a:fld>
            <a:endParaRPr lang="en-US"/>
          </a:p>
        </p:txBody>
      </p:sp>
    </p:spTree>
    <p:extLst>
      <p:ext uri="{BB962C8B-B14F-4D97-AF65-F5344CB8AC3E}">
        <p14:creationId xmlns:p14="http://schemas.microsoft.com/office/powerpoint/2010/main" val="398974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 I would like to summarize the implementation process.</a:t>
            </a:r>
          </a:p>
          <a:p>
            <a:pPr marL="171450" indent="-171450">
              <a:buFontTx/>
              <a:buChar char="-"/>
            </a:pPr>
            <a:r>
              <a:rPr lang="en-US" dirty="0" smtClean="0"/>
              <a:t>In Oct 2015: The ministry of Health approved HIV lay and self testing pilots, implemented </a:t>
            </a:r>
            <a:r>
              <a:rPr lang="en-US" baseline="0" dirty="0" smtClean="0"/>
              <a:t>by PATH and WHO;</a:t>
            </a:r>
          </a:p>
          <a:p>
            <a:pPr marL="171450" indent="-171450">
              <a:buFontTx/>
              <a:buChar char="-"/>
            </a:pPr>
            <a:r>
              <a:rPr lang="en-US" baseline="0" dirty="0" smtClean="0"/>
              <a:t>Right after the approval, in Dec 2015, we started the pilot in two rural provinces and then expand to two urban sites;</a:t>
            </a:r>
          </a:p>
          <a:p>
            <a:pPr marL="171450" indent="-171450">
              <a:buFontTx/>
              <a:buChar char="-"/>
            </a:pPr>
            <a:r>
              <a:rPr lang="en-US" baseline="0" dirty="0" smtClean="0"/>
              <a:t>We conducted mid term review after one year and final review after two years to review the results and lesson learned of the pilot;</a:t>
            </a:r>
          </a:p>
          <a:p>
            <a:pPr marL="171450" indent="-171450">
              <a:buFontTx/>
              <a:buChar char="-"/>
            </a:pPr>
            <a:r>
              <a:rPr lang="en-US" baseline="0" dirty="0" smtClean="0"/>
              <a:t>The HIV lay provider and self testing services were acknowledged to work very well in Vietnam. The Vietnam Authorities for HIV/AIDS Control decided to scale up the services nationwide by approval of the National Guidelines on HIV community testing in April of this year </a:t>
            </a:r>
            <a:endParaRPr lang="en-US" dirty="0"/>
          </a:p>
        </p:txBody>
      </p:sp>
      <p:sp>
        <p:nvSpPr>
          <p:cNvPr id="4" name="Slide Number Placeholder 3"/>
          <p:cNvSpPr>
            <a:spLocks noGrp="1"/>
          </p:cNvSpPr>
          <p:nvPr>
            <p:ph type="sldNum" sz="quarter" idx="10"/>
          </p:nvPr>
        </p:nvSpPr>
        <p:spPr/>
        <p:txBody>
          <a:bodyPr/>
          <a:lstStyle/>
          <a:p>
            <a:fld id="{DE6AAB2B-2985-44D1-B29B-EC16B2C6095A}" type="slidenum">
              <a:rPr lang="en-US" smtClean="0"/>
              <a:t>6</a:t>
            </a:fld>
            <a:endParaRPr lang="en-US"/>
          </a:p>
        </p:txBody>
      </p:sp>
    </p:spTree>
    <p:extLst>
      <p:ext uri="{BB962C8B-B14F-4D97-AF65-F5344CB8AC3E}">
        <p14:creationId xmlns:p14="http://schemas.microsoft.com/office/powerpoint/2010/main" val="122545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on the screen, you can see the cascade of HIV lay and self testing in two years:</a:t>
            </a:r>
          </a:p>
          <a:p>
            <a:r>
              <a:rPr lang="en-US" dirty="0" smtClean="0"/>
              <a:t>- The positivity yield</a:t>
            </a:r>
            <a:r>
              <a:rPr lang="en-US" baseline="0" dirty="0" smtClean="0"/>
              <a:t> is 4.3%, which is much higher than 1.6% yield </a:t>
            </a:r>
            <a:r>
              <a:rPr lang="en-US" sz="1200" dirty="0" smtClean="0"/>
              <a:t>among KPs testing in public sites;</a:t>
            </a:r>
          </a:p>
          <a:p>
            <a:r>
              <a:rPr lang="en-US" sz="1200" dirty="0" smtClean="0"/>
              <a:t>- More importantly, the connection to confirmatory test</a:t>
            </a:r>
            <a:r>
              <a:rPr lang="en-US" sz="1200" baseline="0" dirty="0" smtClean="0"/>
              <a:t> and to care and treatment is very high, over 90%</a:t>
            </a:r>
            <a:r>
              <a:rPr lang="en-US" dirty="0" smtClean="0"/>
              <a:t> </a:t>
            </a:r>
            <a:endParaRPr lang="en-US" dirty="0"/>
          </a:p>
        </p:txBody>
      </p:sp>
      <p:sp>
        <p:nvSpPr>
          <p:cNvPr id="4" name="Slide Number Placeholder 3"/>
          <p:cNvSpPr>
            <a:spLocks noGrp="1"/>
          </p:cNvSpPr>
          <p:nvPr>
            <p:ph type="sldNum" sz="quarter" idx="10"/>
          </p:nvPr>
        </p:nvSpPr>
        <p:spPr/>
        <p:txBody>
          <a:bodyPr/>
          <a:lstStyle/>
          <a:p>
            <a:fld id="{DE6AAB2B-2985-44D1-B29B-EC16B2C6095A}" type="slidenum">
              <a:rPr lang="en-US" smtClean="0"/>
              <a:t>7</a:t>
            </a:fld>
            <a:endParaRPr lang="en-US"/>
          </a:p>
        </p:txBody>
      </p:sp>
    </p:spTree>
    <p:extLst>
      <p:ext uri="{BB962C8B-B14F-4D97-AF65-F5344CB8AC3E}">
        <p14:creationId xmlns:p14="http://schemas.microsoft.com/office/powerpoint/2010/main" val="4097096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Findings from our qualitative surveys also</a:t>
            </a:r>
            <a:r>
              <a:rPr lang="en-US" baseline="0" dirty="0" smtClean="0"/>
              <a:t> proved that HIV lay provider and self testing is convenient for clients.</a:t>
            </a:r>
          </a:p>
          <a:p>
            <a:pPr marL="171450" marR="0" lvl="0" indent="-171450" algn="l" defTabSz="914241" rtl="0" eaLnBrk="1" fontAlgn="auto" latinLnBrk="0" hangingPunct="1">
              <a:lnSpc>
                <a:spcPct val="100000"/>
              </a:lnSpc>
              <a:spcBef>
                <a:spcPts val="0"/>
              </a:spcBef>
              <a:spcAft>
                <a:spcPts val="0"/>
              </a:spcAft>
              <a:buClrTx/>
              <a:buSzTx/>
              <a:buFontTx/>
              <a:buChar char="-"/>
              <a:tabLst/>
              <a:defRPr/>
            </a:pPr>
            <a:r>
              <a:rPr lang="en-US" baseline="0" dirty="0" smtClean="0"/>
              <a:t>An MSM clients in HCMC said that </a:t>
            </a:r>
            <a:r>
              <a:rPr lang="en-US" sz="1200" i="1" dirty="0" smtClean="0"/>
              <a:t>“Community-based testing is so convenient and friendly. I can be tested at any time, any place, and I feel very comfortable doing so. The test is also fast, I don’t have to wait long for the results.” </a:t>
            </a:r>
          </a:p>
          <a:p>
            <a:pPr marL="171450" marR="0" lvl="0" indent="-171450" algn="l" defTabSz="914241" rtl="0" eaLnBrk="1" fontAlgn="auto" latinLnBrk="0" hangingPunct="1">
              <a:lnSpc>
                <a:spcPct val="100000"/>
              </a:lnSpc>
              <a:spcBef>
                <a:spcPts val="0"/>
              </a:spcBef>
              <a:spcAft>
                <a:spcPts val="0"/>
              </a:spcAft>
              <a:buClrTx/>
              <a:buSzTx/>
              <a:buFontTx/>
              <a:buChar char="-"/>
              <a:tabLst/>
              <a:defRPr/>
            </a:pPr>
            <a:r>
              <a:rPr lang="en-US" sz="1200" i="0" dirty="0" smtClean="0"/>
              <a:t>Or a lay tester in rural area</a:t>
            </a:r>
            <a:r>
              <a:rPr lang="en-US" sz="1200" i="0" baseline="0" dirty="0" smtClean="0"/>
              <a:t> felt that</a:t>
            </a:r>
            <a:r>
              <a:rPr lang="en-US" sz="1200" i="0" dirty="0" smtClean="0"/>
              <a:t> </a:t>
            </a:r>
            <a:r>
              <a:rPr lang="en-US" sz="1200" i="1" dirty="0" smtClean="0"/>
              <a:t>“Our clients know and trust us and the procedure is very simple and convenient. One of the aspects our clients value most is that they don’t need to travel to get tested like before.” </a:t>
            </a:r>
          </a:p>
          <a:p>
            <a:pPr marL="171450" marR="0" lvl="0" indent="-171450" algn="l" defTabSz="914241"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And the lead of a KP-led social enter shared with us that </a:t>
            </a:r>
            <a:r>
              <a:rPr lang="en-US" sz="1200" i="1" dirty="0" smtClean="0"/>
              <a:t>“Since we delivered HIV lay testing, we feel very confident and empowered. Our community trust us and our roles have increased among CBOs” </a:t>
            </a:r>
          </a:p>
          <a:p>
            <a:pPr marL="0" marR="0" lvl="0" indent="0" algn="l" defTabSz="914241" rtl="0" eaLnBrk="1" fontAlgn="auto" latinLnBrk="0" hangingPunct="1">
              <a:lnSpc>
                <a:spcPct val="100000"/>
              </a:lnSpc>
              <a:spcBef>
                <a:spcPts val="0"/>
              </a:spcBef>
              <a:spcAft>
                <a:spcPts val="0"/>
              </a:spcAft>
              <a:buClrTx/>
              <a:buSzTx/>
              <a:buFontTx/>
              <a:buNone/>
              <a:tabLst/>
              <a:defRPr/>
            </a:pPr>
            <a:endParaRPr lang="en-US" sz="1200" i="0" dirty="0" smtClean="0"/>
          </a:p>
          <a:p>
            <a:pPr marL="171450" marR="0" lvl="0" indent="-171450" algn="l" defTabSz="914241" rtl="0" eaLnBrk="1" fontAlgn="auto" latinLnBrk="0" hangingPunct="1">
              <a:lnSpc>
                <a:spcPct val="100000"/>
              </a:lnSpc>
              <a:spcBef>
                <a:spcPts val="0"/>
              </a:spcBef>
              <a:spcAft>
                <a:spcPts val="0"/>
              </a:spcAft>
              <a:buClrTx/>
              <a:buSzTx/>
              <a:buFontTx/>
              <a:buChar char="-"/>
              <a:tabLst/>
              <a:defRPr/>
            </a:pPr>
            <a:endParaRPr lang="en-US" sz="1200" i="1" dirty="0" smtClean="0"/>
          </a:p>
          <a:p>
            <a:endParaRPr lang="en-US" dirty="0"/>
          </a:p>
        </p:txBody>
      </p:sp>
      <p:sp>
        <p:nvSpPr>
          <p:cNvPr id="4" name="Slide Number Placeholder 3"/>
          <p:cNvSpPr>
            <a:spLocks noGrp="1"/>
          </p:cNvSpPr>
          <p:nvPr>
            <p:ph type="sldNum" sz="quarter" idx="10"/>
          </p:nvPr>
        </p:nvSpPr>
        <p:spPr/>
        <p:txBody>
          <a:bodyPr/>
          <a:lstStyle/>
          <a:p>
            <a:fld id="{DE6AAB2B-2985-44D1-B29B-EC16B2C6095A}" type="slidenum">
              <a:rPr lang="en-US" smtClean="0"/>
              <a:t>8</a:t>
            </a:fld>
            <a:endParaRPr lang="en-US"/>
          </a:p>
        </p:txBody>
      </p:sp>
    </p:spTree>
    <p:extLst>
      <p:ext uri="{BB962C8B-B14F-4D97-AF65-F5344CB8AC3E}">
        <p14:creationId xmlns:p14="http://schemas.microsoft.com/office/powerpoint/2010/main" val="65708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a:t>
            </a:r>
            <a:r>
              <a:rPr lang="en-US" baseline="0" dirty="0" smtClean="0"/>
              <a:t> presented that r</a:t>
            </a:r>
            <a:r>
              <a:rPr lang="en-US" dirty="0" smtClean="0"/>
              <a:t>esults</a:t>
            </a:r>
            <a:r>
              <a:rPr lang="en-US" baseline="0" dirty="0" smtClean="0"/>
              <a:t> from an operation research that two third of clients tested by lay providers are those have never been tested for HIV before. It may vary among KP groups.</a:t>
            </a:r>
            <a:endParaRPr lang="en-US" dirty="0"/>
          </a:p>
        </p:txBody>
      </p:sp>
      <p:sp>
        <p:nvSpPr>
          <p:cNvPr id="4" name="Slide Number Placeholder 3"/>
          <p:cNvSpPr>
            <a:spLocks noGrp="1"/>
          </p:cNvSpPr>
          <p:nvPr>
            <p:ph type="sldNum" sz="quarter" idx="10"/>
          </p:nvPr>
        </p:nvSpPr>
        <p:spPr/>
        <p:txBody>
          <a:bodyPr/>
          <a:lstStyle/>
          <a:p>
            <a:fld id="{DE6AAB2B-2985-44D1-B29B-EC16B2C6095A}" type="slidenum">
              <a:rPr lang="en-US" smtClean="0"/>
              <a:t>9</a:t>
            </a:fld>
            <a:endParaRPr lang="en-US"/>
          </a:p>
        </p:txBody>
      </p:sp>
    </p:spTree>
    <p:extLst>
      <p:ext uri="{BB962C8B-B14F-4D97-AF65-F5344CB8AC3E}">
        <p14:creationId xmlns:p14="http://schemas.microsoft.com/office/powerpoint/2010/main" val="3778270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lvl1pPr>
              <a:defRPr/>
            </a:lvl1pPr>
          </a:lstStyle>
          <a:p>
            <a:pPr>
              <a:defRPr/>
            </a:pPr>
            <a:fld id="{CF717255-AED8-47F3-8DAA-4459C59E6907}" type="slidenum">
              <a:rPr lang="en-US"/>
              <a:pPr>
                <a:defRPr/>
              </a:pPr>
              <a:t>‹#›</a:t>
            </a:fld>
            <a:endParaRPr lang="en-US"/>
          </a:p>
        </p:txBody>
      </p:sp>
    </p:spTree>
    <p:extLst>
      <p:ext uri="{BB962C8B-B14F-4D97-AF65-F5344CB8AC3E}">
        <p14:creationId xmlns:p14="http://schemas.microsoft.com/office/powerpoint/2010/main" val="64653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lIns="91426" tIns="45718" rIns="91426" bIns="45718"/>
          <a:lstStyle>
            <a:lvl1pPr>
              <a:defRPr/>
            </a:lvl1pPr>
          </a:lstStyle>
          <a:p>
            <a:pPr fontAlgn="base">
              <a:spcBef>
                <a:spcPct val="0"/>
              </a:spcBef>
              <a:spcAft>
                <a:spcPct val="0"/>
              </a:spcAft>
              <a:defRPr/>
            </a:pPr>
            <a:endParaRPr lang="en-US" sz="2775">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76E662-3A12-442A-9192-836A9E70DEFC}" type="slidenum">
              <a:rPr lang="en-US"/>
              <a:pPr>
                <a:defRPr/>
              </a:pPr>
              <a:t>‹#›</a:t>
            </a:fld>
            <a:endParaRPr lang="en-US"/>
          </a:p>
        </p:txBody>
      </p:sp>
    </p:spTree>
    <p:extLst>
      <p:ext uri="{BB962C8B-B14F-4D97-AF65-F5344CB8AC3E}">
        <p14:creationId xmlns:p14="http://schemas.microsoft.com/office/powerpoint/2010/main" val="375022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lIns="91426" tIns="45718" rIns="91426" bIns="45718"/>
          <a:lstStyle>
            <a:lvl1pPr>
              <a:defRPr/>
            </a:lvl1pPr>
          </a:lstStyle>
          <a:p>
            <a:pPr fontAlgn="base">
              <a:spcBef>
                <a:spcPct val="0"/>
              </a:spcBef>
              <a:spcAft>
                <a:spcPct val="0"/>
              </a:spcAft>
              <a:defRPr/>
            </a:pPr>
            <a:endParaRPr lang="en-US" sz="2775">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8E57A3-0080-45D8-B4A1-1CECC67037C6}" type="slidenum">
              <a:rPr lang="en-US"/>
              <a:pPr>
                <a:defRPr/>
              </a:pPr>
              <a:t>‹#›</a:t>
            </a:fld>
            <a:endParaRPr lang="en-US"/>
          </a:p>
        </p:txBody>
      </p:sp>
    </p:spTree>
    <p:extLst>
      <p:ext uri="{BB962C8B-B14F-4D97-AF65-F5344CB8AC3E}">
        <p14:creationId xmlns:p14="http://schemas.microsoft.com/office/powerpoint/2010/main" val="2585914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447800"/>
            <a:ext cx="777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lIns="91426" tIns="45718" rIns="91426" bIns="45718"/>
          <a:lstStyle>
            <a:lvl1pPr>
              <a:defRPr/>
            </a:lvl1pPr>
          </a:lstStyle>
          <a:p>
            <a:pPr fontAlgn="base">
              <a:spcBef>
                <a:spcPct val="0"/>
              </a:spcBef>
              <a:spcAft>
                <a:spcPct val="0"/>
              </a:spcAft>
              <a:defRPr/>
            </a:pPr>
            <a:endParaRPr lang="en-US" sz="2775">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CB74A2-F0C0-4B0E-B88D-08369B3BF39E}" type="slidenum">
              <a:rPr lang="en-US"/>
              <a:pPr>
                <a:defRPr/>
              </a:pPr>
              <a:t>‹#›</a:t>
            </a:fld>
            <a:endParaRPr lang="en-US"/>
          </a:p>
        </p:txBody>
      </p:sp>
    </p:spTree>
    <p:extLst>
      <p:ext uri="{BB962C8B-B14F-4D97-AF65-F5344CB8AC3E}">
        <p14:creationId xmlns:p14="http://schemas.microsoft.com/office/powerpoint/2010/main" val="94637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nSpc>
                <a:spcPct val="80000"/>
              </a:lnSpc>
              <a:defRPr/>
            </a:lvl1pPr>
            <a:lvl2pPr>
              <a:lnSpc>
                <a:spcPct val="80000"/>
              </a:lnSpc>
              <a:defRPr/>
            </a:lvl2pPr>
            <a:lvl3pPr>
              <a:lnSpc>
                <a:spcPct val="80000"/>
              </a:lnSpc>
              <a:defRPr/>
            </a:lvl3pPr>
            <a:lvl4pPr>
              <a:lnSpc>
                <a:spcPct val="80000"/>
              </a:lnSpc>
              <a:defRPr/>
            </a:lvl4pPr>
            <a:lvl5pPr>
              <a:lnSpc>
                <a:spcPct val="8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2987B1-6022-4B06-AC59-314C311985A4}" type="slidenum">
              <a:rPr lang="en-US"/>
              <a:pPr>
                <a:defRPr/>
              </a:pPr>
              <a:t>‹#›</a:t>
            </a:fld>
            <a:endParaRPr lang="en-US"/>
          </a:p>
        </p:txBody>
      </p:sp>
    </p:spTree>
    <p:extLst>
      <p:ext uri="{BB962C8B-B14F-4D97-AF65-F5344CB8AC3E}">
        <p14:creationId xmlns:p14="http://schemas.microsoft.com/office/powerpoint/2010/main" val="3484326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006600"/>
            <a:ext cx="4648200" cy="3352800"/>
          </a:xfrm>
        </p:spPr>
        <p:txBody>
          <a:bodyPr/>
          <a:lstStyle>
            <a:lvl1pPr algn="l">
              <a:lnSpc>
                <a:spcPct val="80000"/>
              </a:lnSpc>
              <a:defRPr sz="4500" b="1" cap="all">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304800" y="506415"/>
            <a:ext cx="4648200" cy="1398588"/>
          </a:xfrm>
        </p:spPr>
        <p:txBody>
          <a:bodyPr anchor="b"/>
          <a:lstStyle>
            <a:lvl1pPr marL="0" indent="0">
              <a:buNone/>
              <a:defRPr sz="2025">
                <a:solidFill>
                  <a:schemeClr val="bg1"/>
                </a:solidFill>
              </a:defRPr>
            </a:lvl1pPr>
            <a:lvl2pPr marL="457106" indent="0">
              <a:buNone/>
              <a:defRPr sz="1800"/>
            </a:lvl2pPr>
            <a:lvl3pPr marL="914220" indent="0">
              <a:buNone/>
              <a:defRPr sz="1575"/>
            </a:lvl3pPr>
            <a:lvl4pPr marL="1371328" indent="0">
              <a:buNone/>
              <a:defRPr sz="1425"/>
            </a:lvl4pPr>
            <a:lvl5pPr marL="1828439" indent="0">
              <a:buNone/>
              <a:defRPr sz="1425"/>
            </a:lvl5pPr>
            <a:lvl6pPr marL="2285544" indent="0">
              <a:buNone/>
              <a:defRPr sz="1425"/>
            </a:lvl6pPr>
            <a:lvl7pPr marL="2742650" indent="0">
              <a:buNone/>
              <a:defRPr sz="1425"/>
            </a:lvl7pPr>
            <a:lvl8pPr marL="3199760" indent="0">
              <a:buNone/>
              <a:defRPr sz="1425"/>
            </a:lvl8pPr>
            <a:lvl9pPr marL="3656869" indent="0">
              <a:buNone/>
              <a:defRPr sz="1425"/>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862A9C-F83F-4931-8591-4581B87F3940}" type="slidenum">
              <a:rPr lang="en-US"/>
              <a:pPr>
                <a:defRPr/>
              </a:pPr>
              <a:t>‹#›</a:t>
            </a:fld>
            <a:endParaRPr lang="en-US"/>
          </a:p>
        </p:txBody>
      </p:sp>
    </p:spTree>
    <p:extLst>
      <p:ext uri="{BB962C8B-B14F-4D97-AF65-F5344CB8AC3E}">
        <p14:creationId xmlns:p14="http://schemas.microsoft.com/office/powerpoint/2010/main" val="35994318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lIns="91426" tIns="45718" rIns="91426" bIns="45718"/>
          <a:lstStyle>
            <a:lvl1pPr>
              <a:defRPr/>
            </a:lvl1pPr>
          </a:lstStyle>
          <a:p>
            <a:pPr fontAlgn="base">
              <a:spcBef>
                <a:spcPct val="0"/>
              </a:spcBef>
              <a:spcAft>
                <a:spcPct val="0"/>
              </a:spcAft>
              <a:defRPr/>
            </a:pPr>
            <a:endParaRPr lang="en-US" sz="2775">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C08055-2EC2-40CF-90D3-A35528178B0F}" type="slidenum">
              <a:rPr lang="en-US"/>
              <a:pPr>
                <a:defRPr/>
              </a:pPr>
              <a:t>‹#›</a:t>
            </a:fld>
            <a:endParaRPr lang="en-US"/>
          </a:p>
        </p:txBody>
      </p:sp>
    </p:spTree>
    <p:extLst>
      <p:ext uri="{BB962C8B-B14F-4D97-AF65-F5344CB8AC3E}">
        <p14:creationId xmlns:p14="http://schemas.microsoft.com/office/powerpoint/2010/main" val="4806902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06" indent="0">
              <a:buNone/>
              <a:defRPr sz="2025" b="1"/>
            </a:lvl2pPr>
            <a:lvl3pPr marL="914220" indent="0">
              <a:buNone/>
              <a:defRPr sz="1800" b="1"/>
            </a:lvl3pPr>
            <a:lvl4pPr marL="1371328" indent="0">
              <a:buNone/>
              <a:defRPr sz="1575" b="1"/>
            </a:lvl4pPr>
            <a:lvl5pPr marL="1828439" indent="0">
              <a:buNone/>
              <a:defRPr sz="1575" b="1"/>
            </a:lvl5pPr>
            <a:lvl6pPr marL="2285544" indent="0">
              <a:buNone/>
              <a:defRPr sz="1575" b="1"/>
            </a:lvl6pPr>
            <a:lvl7pPr marL="2742650" indent="0">
              <a:buNone/>
              <a:defRPr sz="1575" b="1"/>
            </a:lvl7pPr>
            <a:lvl8pPr marL="3199760" indent="0">
              <a:buNone/>
              <a:defRPr sz="1575" b="1"/>
            </a:lvl8pPr>
            <a:lvl9pPr marL="3656869" indent="0">
              <a:buNone/>
              <a:defRPr sz="1575"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4"/>
            <a:ext cx="4041775" cy="639763"/>
          </a:xfrm>
        </p:spPr>
        <p:txBody>
          <a:bodyPr anchor="b"/>
          <a:lstStyle>
            <a:lvl1pPr marL="0" indent="0">
              <a:buNone/>
              <a:defRPr sz="2400" b="1"/>
            </a:lvl1pPr>
            <a:lvl2pPr marL="457106" indent="0">
              <a:buNone/>
              <a:defRPr sz="2025" b="1"/>
            </a:lvl2pPr>
            <a:lvl3pPr marL="914220" indent="0">
              <a:buNone/>
              <a:defRPr sz="1800" b="1"/>
            </a:lvl3pPr>
            <a:lvl4pPr marL="1371328" indent="0">
              <a:buNone/>
              <a:defRPr sz="1575" b="1"/>
            </a:lvl4pPr>
            <a:lvl5pPr marL="1828439" indent="0">
              <a:buNone/>
              <a:defRPr sz="1575" b="1"/>
            </a:lvl5pPr>
            <a:lvl6pPr marL="2285544" indent="0">
              <a:buNone/>
              <a:defRPr sz="1575" b="1"/>
            </a:lvl6pPr>
            <a:lvl7pPr marL="2742650" indent="0">
              <a:buNone/>
              <a:defRPr sz="1575" b="1"/>
            </a:lvl7pPr>
            <a:lvl8pPr marL="3199760" indent="0">
              <a:buNone/>
              <a:defRPr sz="1575" b="1"/>
            </a:lvl8pPr>
            <a:lvl9pPr marL="3656869" indent="0">
              <a:buNone/>
              <a:defRPr sz="1575"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lIns="91426" tIns="45718" rIns="91426" bIns="45718"/>
          <a:lstStyle>
            <a:lvl1pPr>
              <a:defRPr/>
            </a:lvl1pPr>
          </a:lstStyle>
          <a:p>
            <a:pPr fontAlgn="base">
              <a:spcBef>
                <a:spcPct val="0"/>
              </a:spcBef>
              <a:spcAft>
                <a:spcPct val="0"/>
              </a:spcAft>
              <a:defRPr/>
            </a:pPr>
            <a:endParaRPr lang="en-US" sz="2775">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259DE6-26B9-40A9-B9D0-02CFED281EBC}" type="slidenum">
              <a:rPr lang="en-US"/>
              <a:pPr>
                <a:defRPr/>
              </a:pPr>
              <a:t>‹#›</a:t>
            </a:fld>
            <a:endParaRPr lang="en-US"/>
          </a:p>
        </p:txBody>
      </p:sp>
    </p:spTree>
    <p:extLst>
      <p:ext uri="{BB962C8B-B14F-4D97-AF65-F5344CB8AC3E}">
        <p14:creationId xmlns:p14="http://schemas.microsoft.com/office/powerpoint/2010/main" val="67064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lIns="91426" tIns="45718" rIns="91426" bIns="45718"/>
          <a:lstStyle>
            <a:lvl1pPr>
              <a:defRPr/>
            </a:lvl1pPr>
          </a:lstStyle>
          <a:p>
            <a:pPr fontAlgn="base">
              <a:spcBef>
                <a:spcPct val="0"/>
              </a:spcBef>
              <a:spcAft>
                <a:spcPct val="0"/>
              </a:spcAft>
              <a:defRPr/>
            </a:pPr>
            <a:endParaRPr lang="en-US" sz="2775">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A0DBB20-E3C5-4813-9A7F-D6943C10298B}" type="slidenum">
              <a:rPr lang="en-US"/>
              <a:pPr>
                <a:defRPr/>
              </a:pPr>
              <a:t>‹#›</a:t>
            </a:fld>
            <a:endParaRPr lang="en-US"/>
          </a:p>
        </p:txBody>
      </p:sp>
    </p:spTree>
    <p:extLst>
      <p:ext uri="{BB962C8B-B14F-4D97-AF65-F5344CB8AC3E}">
        <p14:creationId xmlns:p14="http://schemas.microsoft.com/office/powerpoint/2010/main" val="33179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lIns="91426" tIns="45718" rIns="91426" bIns="45718"/>
          <a:lstStyle>
            <a:lvl1pPr>
              <a:defRPr/>
            </a:lvl1pPr>
          </a:lstStyle>
          <a:p>
            <a:pPr fontAlgn="base">
              <a:spcBef>
                <a:spcPct val="0"/>
              </a:spcBef>
              <a:spcAft>
                <a:spcPct val="0"/>
              </a:spcAft>
              <a:defRPr/>
            </a:pPr>
            <a:endParaRPr lang="en-US" sz="2775">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842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0"/>
            <a:ext cx="3008313" cy="1162051"/>
          </a:xfrm>
        </p:spPr>
        <p:txBody>
          <a:bodyPr anchor="b"/>
          <a:lstStyle>
            <a:lvl1pPr algn="l">
              <a:defRPr sz="2025"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25"/>
            </a:lvl1pPr>
            <a:lvl2pPr marL="457106" indent="0">
              <a:buNone/>
              <a:defRPr sz="1200"/>
            </a:lvl2pPr>
            <a:lvl3pPr marL="914220" indent="0">
              <a:buNone/>
              <a:defRPr sz="975"/>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lIns="91426" tIns="45718" rIns="91426" bIns="45718"/>
          <a:lstStyle>
            <a:lvl1pPr>
              <a:defRPr/>
            </a:lvl1pPr>
          </a:lstStyle>
          <a:p>
            <a:pPr fontAlgn="base">
              <a:spcBef>
                <a:spcPct val="0"/>
              </a:spcBef>
              <a:spcAft>
                <a:spcPct val="0"/>
              </a:spcAft>
              <a:defRPr/>
            </a:pPr>
            <a:endParaRPr lang="en-US" sz="2775"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F006BF-470E-4CA2-861C-5FE756B05017}" type="slidenum">
              <a:rPr lang="en-US"/>
              <a:pPr>
                <a:defRPr/>
              </a:pPr>
              <a:t>‹#›</a:t>
            </a:fld>
            <a:endParaRPr lang="en-US"/>
          </a:p>
        </p:txBody>
      </p:sp>
    </p:spTree>
    <p:extLst>
      <p:ext uri="{BB962C8B-B14F-4D97-AF65-F5344CB8AC3E}">
        <p14:creationId xmlns:p14="http://schemas.microsoft.com/office/powerpoint/2010/main" val="375251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2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25"/>
            </a:lvl1pPr>
            <a:lvl2pPr marL="457106" indent="0">
              <a:buNone/>
              <a:defRPr sz="2775"/>
            </a:lvl2pPr>
            <a:lvl3pPr marL="914220" indent="0">
              <a:buNone/>
              <a:defRPr sz="2400"/>
            </a:lvl3pPr>
            <a:lvl4pPr marL="1371328" indent="0">
              <a:buNone/>
              <a:defRPr sz="2025"/>
            </a:lvl4pPr>
            <a:lvl5pPr marL="1828439" indent="0">
              <a:buNone/>
              <a:defRPr sz="2025"/>
            </a:lvl5pPr>
            <a:lvl6pPr marL="2285544" indent="0">
              <a:buNone/>
              <a:defRPr sz="2025"/>
            </a:lvl6pPr>
            <a:lvl7pPr marL="2742650" indent="0">
              <a:buNone/>
              <a:defRPr sz="2025"/>
            </a:lvl7pPr>
            <a:lvl8pPr marL="3199760" indent="0">
              <a:buNone/>
              <a:defRPr sz="2025"/>
            </a:lvl8pPr>
            <a:lvl9pPr marL="3656869" indent="0">
              <a:buNone/>
              <a:defRPr sz="2025"/>
            </a:lvl9pPr>
          </a:lstStyle>
          <a:p>
            <a:pPr lvl="0"/>
            <a:endParaRPr lang="en-US" noProof="0" smtClean="0"/>
          </a:p>
        </p:txBody>
      </p:sp>
      <p:sp>
        <p:nvSpPr>
          <p:cNvPr id="4" name="Text Placeholder 3"/>
          <p:cNvSpPr>
            <a:spLocks noGrp="1"/>
          </p:cNvSpPr>
          <p:nvPr>
            <p:ph type="body" sz="half" idx="2"/>
          </p:nvPr>
        </p:nvSpPr>
        <p:spPr>
          <a:xfrm>
            <a:off x="1792288" y="5367356"/>
            <a:ext cx="5486400" cy="804863"/>
          </a:xfrm>
        </p:spPr>
        <p:txBody>
          <a:bodyPr/>
          <a:lstStyle>
            <a:lvl1pPr marL="0" indent="0">
              <a:buNone/>
              <a:defRPr sz="1425"/>
            </a:lvl1pPr>
            <a:lvl2pPr marL="457106" indent="0">
              <a:buNone/>
              <a:defRPr sz="1200"/>
            </a:lvl2pPr>
            <a:lvl3pPr marL="914220" indent="0">
              <a:buNone/>
              <a:defRPr sz="975"/>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lIns="91426" tIns="45718" rIns="91426" bIns="45718"/>
          <a:lstStyle>
            <a:lvl1pPr>
              <a:defRPr/>
            </a:lvl1pPr>
          </a:lstStyle>
          <a:p>
            <a:pPr fontAlgn="base">
              <a:spcBef>
                <a:spcPct val="0"/>
              </a:spcBef>
              <a:spcAft>
                <a:spcPct val="0"/>
              </a:spcAft>
              <a:defRPr/>
            </a:pPr>
            <a:endParaRPr lang="en-US" sz="2775">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3259E2-4377-48A4-896B-378C33A6F249}" type="slidenum">
              <a:rPr lang="en-US"/>
              <a:pPr>
                <a:defRPr/>
              </a:pPr>
              <a:t>‹#›</a:t>
            </a:fld>
            <a:endParaRPr lang="en-US"/>
          </a:p>
        </p:txBody>
      </p:sp>
    </p:spTree>
    <p:extLst>
      <p:ext uri="{BB962C8B-B14F-4D97-AF65-F5344CB8AC3E}">
        <p14:creationId xmlns:p14="http://schemas.microsoft.com/office/powerpoint/2010/main" val="377475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92200"/>
            <a:ext cx="7772400" cy="965200"/>
          </a:xfrm>
          <a:prstGeom prst="rect">
            <a:avLst/>
          </a:prstGeom>
          <a:noFill/>
          <a:ln w="9525">
            <a:noFill/>
            <a:miter lim="800000"/>
            <a:headEnd/>
            <a:tailEnd/>
          </a:ln>
        </p:spPr>
        <p:txBody>
          <a:bodyPr vert="horz" wrap="square" lIns="91426" tIns="45718" rIns="91426"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108200"/>
            <a:ext cx="7772400" cy="3860800"/>
          </a:xfrm>
          <a:prstGeom prst="rect">
            <a:avLst/>
          </a:prstGeom>
          <a:noFill/>
          <a:ln w="9525">
            <a:noFill/>
            <a:miter lim="800000"/>
            <a:headEnd/>
            <a:tailEnd/>
          </a:ln>
        </p:spPr>
        <p:txBody>
          <a:bodyPr vert="horz" wrap="square" lIns="91426" tIns="45718" rIns="9142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6" tIns="45718" rIns="91426" bIns="45718" numCol="1" anchor="t" anchorCtr="0" compatLnSpc="1">
            <a:prstTxWarp prst="textNoShape">
              <a:avLst/>
            </a:prstTxWarp>
          </a:bodyPr>
          <a:lstStyle>
            <a:lvl1pPr algn="ctr" eaLnBrk="0" hangingPunct="0">
              <a:defRPr sz="12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6" tIns="45718" rIns="91426" bIns="45718" numCol="1" anchor="t" anchorCtr="0" compatLnSpc="1">
            <a:prstTxWarp prst="textNoShape">
              <a:avLst/>
            </a:prstTxWarp>
          </a:bodyPr>
          <a:lstStyle>
            <a:lvl1pPr algn="r" eaLnBrk="0" hangingPunct="0">
              <a:defRPr sz="1200" b="1">
                <a:solidFill>
                  <a:srgbClr val="C50036"/>
                </a:solidFill>
                <a:latin typeface="Calibri"/>
                <a:cs typeface="Calibri"/>
              </a:defRPr>
            </a:lvl1pPr>
          </a:lstStyle>
          <a:p>
            <a:pPr fontAlgn="base">
              <a:spcBef>
                <a:spcPct val="0"/>
              </a:spcBef>
              <a:spcAft>
                <a:spcPct val="0"/>
              </a:spcAft>
              <a:defRPr/>
            </a:pPr>
            <a:fld id="{D6727D31-3479-4770-A8FC-E5FC874BCF47}" type="slidenum">
              <a:rPr lang="en-US"/>
              <a:pPr fontAlgn="base">
                <a:spcBef>
                  <a:spcPct val="0"/>
                </a:spcBef>
                <a:spcAft>
                  <a:spcPct val="0"/>
                </a:spcAft>
                <a:defRPr/>
              </a:pPr>
              <a:t>‹#›</a:t>
            </a:fld>
            <a:endParaRPr lang="en-US"/>
          </a:p>
        </p:txBody>
      </p:sp>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28475"/>
            <a:ext cx="9144000" cy="684325"/>
          </a:xfrm>
          <a:prstGeom prst="rect">
            <a:avLst/>
          </a:prstGeom>
        </p:spPr>
      </p:pic>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1429" y="6019800"/>
            <a:ext cx="8824685" cy="685800"/>
          </a:xfrm>
          <a:prstGeom prst="rect">
            <a:avLst/>
          </a:prstGeom>
        </p:spPr>
      </p:pic>
    </p:spTree>
    <p:extLst>
      <p:ext uri="{BB962C8B-B14F-4D97-AF65-F5344CB8AC3E}">
        <p14:creationId xmlns:p14="http://schemas.microsoft.com/office/powerpoint/2010/main" val="3765222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04347C"/>
          </a:solidFill>
          <a:latin typeface="Calibri"/>
          <a:ea typeface="+mj-ea"/>
          <a:cs typeface="Calibri"/>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106" algn="l" rtl="0" fontAlgn="base">
        <a:spcBef>
          <a:spcPct val="0"/>
        </a:spcBef>
        <a:spcAft>
          <a:spcPct val="0"/>
        </a:spcAft>
        <a:defRPr sz="2400" b="1">
          <a:solidFill>
            <a:schemeClr val="tx2"/>
          </a:solidFill>
          <a:latin typeface="Arial" charset="0"/>
        </a:defRPr>
      </a:lvl6pPr>
      <a:lvl7pPr marL="914220" algn="l" rtl="0" fontAlgn="base">
        <a:spcBef>
          <a:spcPct val="0"/>
        </a:spcBef>
        <a:spcAft>
          <a:spcPct val="0"/>
        </a:spcAft>
        <a:defRPr sz="2400" b="1">
          <a:solidFill>
            <a:schemeClr val="tx2"/>
          </a:solidFill>
          <a:latin typeface="Arial" charset="0"/>
        </a:defRPr>
      </a:lvl7pPr>
      <a:lvl8pPr marL="1371328" algn="l" rtl="0" fontAlgn="base">
        <a:spcBef>
          <a:spcPct val="0"/>
        </a:spcBef>
        <a:spcAft>
          <a:spcPct val="0"/>
        </a:spcAft>
        <a:defRPr sz="2400" b="1">
          <a:solidFill>
            <a:schemeClr val="tx2"/>
          </a:solidFill>
          <a:latin typeface="Arial" charset="0"/>
        </a:defRPr>
      </a:lvl8pPr>
      <a:lvl9pPr marL="1828439" algn="l" rtl="0" fontAlgn="base">
        <a:spcBef>
          <a:spcPct val="0"/>
        </a:spcBef>
        <a:spcAft>
          <a:spcPct val="0"/>
        </a:spcAft>
        <a:defRPr sz="2400" b="1">
          <a:solidFill>
            <a:schemeClr val="tx2"/>
          </a:solidFill>
          <a:latin typeface="Arial" charset="0"/>
        </a:defRPr>
      </a:lvl9pPr>
    </p:titleStyle>
    <p:bodyStyle>
      <a:lvl1pPr marL="342830" indent="-342830" algn="l" rtl="0" eaLnBrk="0" fontAlgn="base" hangingPunct="0">
        <a:spcBef>
          <a:spcPct val="20000"/>
        </a:spcBef>
        <a:spcAft>
          <a:spcPct val="0"/>
        </a:spcAft>
        <a:buChar char="•"/>
        <a:defRPr sz="1800">
          <a:solidFill>
            <a:schemeClr val="tx1">
              <a:lumMod val="85000"/>
              <a:lumOff val="15000"/>
            </a:schemeClr>
          </a:solidFill>
          <a:latin typeface="Calibri"/>
          <a:ea typeface="+mn-ea"/>
          <a:cs typeface="Calibri"/>
        </a:defRPr>
      </a:lvl1pPr>
      <a:lvl2pPr marL="742805" indent="-285694" algn="l" rtl="0" eaLnBrk="0" fontAlgn="base" hangingPunct="0">
        <a:spcBef>
          <a:spcPct val="20000"/>
        </a:spcBef>
        <a:spcAft>
          <a:spcPct val="0"/>
        </a:spcAft>
        <a:buChar char="–"/>
        <a:defRPr sz="1800">
          <a:solidFill>
            <a:schemeClr val="tx1">
              <a:lumMod val="85000"/>
              <a:lumOff val="15000"/>
            </a:schemeClr>
          </a:solidFill>
          <a:latin typeface="Calibri"/>
          <a:cs typeface="Calibri"/>
        </a:defRPr>
      </a:lvl2pPr>
      <a:lvl3pPr marL="1142773" indent="-228552" algn="l" rtl="0" eaLnBrk="0" fontAlgn="base" hangingPunct="0">
        <a:spcBef>
          <a:spcPct val="20000"/>
        </a:spcBef>
        <a:spcAft>
          <a:spcPct val="0"/>
        </a:spcAft>
        <a:buChar char="•"/>
        <a:defRPr sz="1800">
          <a:solidFill>
            <a:schemeClr val="tx1">
              <a:lumMod val="85000"/>
              <a:lumOff val="15000"/>
            </a:schemeClr>
          </a:solidFill>
          <a:latin typeface="Calibri"/>
          <a:cs typeface="Calibri"/>
        </a:defRPr>
      </a:lvl3pPr>
      <a:lvl4pPr marL="1599880" indent="-228552" algn="l" rtl="0" eaLnBrk="0" fontAlgn="base" hangingPunct="0">
        <a:spcBef>
          <a:spcPct val="20000"/>
        </a:spcBef>
        <a:spcAft>
          <a:spcPct val="0"/>
        </a:spcAft>
        <a:buChar char="–"/>
        <a:defRPr sz="1800">
          <a:solidFill>
            <a:schemeClr val="tx1">
              <a:lumMod val="85000"/>
              <a:lumOff val="15000"/>
            </a:schemeClr>
          </a:solidFill>
          <a:latin typeface="Calibri"/>
          <a:cs typeface="Calibri"/>
        </a:defRPr>
      </a:lvl4pPr>
      <a:lvl5pPr marL="2056991" indent="-228552" algn="l" rtl="0" eaLnBrk="0" fontAlgn="base" hangingPunct="0">
        <a:spcBef>
          <a:spcPct val="20000"/>
        </a:spcBef>
        <a:spcAft>
          <a:spcPct val="0"/>
        </a:spcAft>
        <a:buChar char="»"/>
        <a:defRPr sz="1800">
          <a:solidFill>
            <a:schemeClr val="tx1">
              <a:lumMod val="85000"/>
              <a:lumOff val="15000"/>
            </a:schemeClr>
          </a:solidFill>
          <a:latin typeface="Calibri"/>
          <a:cs typeface="Calibri"/>
        </a:defRPr>
      </a:lvl5pPr>
      <a:lvl6pPr marL="2514096" indent="-228552" algn="l" rtl="0" fontAlgn="base">
        <a:spcBef>
          <a:spcPct val="20000"/>
        </a:spcBef>
        <a:spcAft>
          <a:spcPct val="0"/>
        </a:spcAft>
        <a:buChar char="»"/>
        <a:defRPr sz="1575">
          <a:solidFill>
            <a:schemeClr val="tx1"/>
          </a:solidFill>
          <a:latin typeface="+mn-lt"/>
        </a:defRPr>
      </a:lvl6pPr>
      <a:lvl7pPr marL="2971208" indent="-228552" algn="l" rtl="0" fontAlgn="base">
        <a:spcBef>
          <a:spcPct val="20000"/>
        </a:spcBef>
        <a:spcAft>
          <a:spcPct val="0"/>
        </a:spcAft>
        <a:buChar char="»"/>
        <a:defRPr sz="1575">
          <a:solidFill>
            <a:schemeClr val="tx1"/>
          </a:solidFill>
          <a:latin typeface="+mn-lt"/>
        </a:defRPr>
      </a:lvl7pPr>
      <a:lvl8pPr marL="3428316" indent="-228552" algn="l" rtl="0" fontAlgn="base">
        <a:spcBef>
          <a:spcPct val="20000"/>
        </a:spcBef>
        <a:spcAft>
          <a:spcPct val="0"/>
        </a:spcAft>
        <a:buChar char="»"/>
        <a:defRPr sz="1575">
          <a:solidFill>
            <a:schemeClr val="tx1"/>
          </a:solidFill>
          <a:latin typeface="+mn-lt"/>
        </a:defRPr>
      </a:lvl8pPr>
      <a:lvl9pPr marL="3885424" indent="-228552" algn="l" rtl="0" fontAlgn="base">
        <a:spcBef>
          <a:spcPct val="20000"/>
        </a:spcBef>
        <a:spcAft>
          <a:spcPct val="0"/>
        </a:spcAft>
        <a:buChar char="»"/>
        <a:defRPr sz="1575">
          <a:solidFill>
            <a:schemeClr val="tx1"/>
          </a:solidFill>
          <a:latin typeface="+mn-lt"/>
        </a:defRPr>
      </a:lvl9pPr>
    </p:bodyStyle>
    <p:otherStyle>
      <a:defPPr>
        <a:defRPr lang="en-US"/>
      </a:defPPr>
      <a:lvl1pPr marL="0" algn="l" defTabSz="914220" rtl="0" eaLnBrk="1" latinLnBrk="0" hangingPunct="1">
        <a:defRPr sz="1800" kern="1200">
          <a:solidFill>
            <a:schemeClr val="tx1"/>
          </a:solidFill>
          <a:latin typeface="+mn-lt"/>
          <a:ea typeface="+mn-ea"/>
          <a:cs typeface="+mn-cs"/>
        </a:defRPr>
      </a:lvl1pPr>
      <a:lvl2pPr marL="457106"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9" algn="l" defTabSz="914220" rtl="0" eaLnBrk="1" latinLnBrk="0" hangingPunct="1">
        <a:defRPr sz="1800" kern="1200">
          <a:solidFill>
            <a:schemeClr val="tx1"/>
          </a:solidFill>
          <a:latin typeface="+mn-lt"/>
          <a:ea typeface="+mn-ea"/>
          <a:cs typeface="+mn-cs"/>
        </a:defRPr>
      </a:lvl5pPr>
      <a:lvl6pPr marL="2285544" algn="l" defTabSz="914220" rtl="0" eaLnBrk="1" latinLnBrk="0" hangingPunct="1">
        <a:defRPr sz="1800" kern="1200">
          <a:solidFill>
            <a:schemeClr val="tx1"/>
          </a:solidFill>
          <a:latin typeface="+mn-lt"/>
          <a:ea typeface="+mn-ea"/>
          <a:cs typeface="+mn-cs"/>
        </a:defRPr>
      </a:lvl6pPr>
      <a:lvl7pPr marL="2742650"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9" algn="l" defTabSz="9142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467" y="1330946"/>
            <a:ext cx="9144000" cy="4896196"/>
          </a:xfrm>
          <a:solidFill>
            <a:srgbClr val="00B0F0"/>
          </a:solidFill>
        </p:spPr>
        <p:txBody>
          <a:bodyPr/>
          <a:lstStyle/>
          <a:p>
            <a:r>
              <a:rPr lang="en-US" dirty="0"/>
              <a:t>     </a:t>
            </a:r>
          </a:p>
        </p:txBody>
      </p:sp>
      <p:sp>
        <p:nvSpPr>
          <p:cNvPr id="5" name="Content Placeholder 2"/>
          <p:cNvSpPr txBox="1">
            <a:spLocks/>
          </p:cNvSpPr>
          <p:nvPr/>
        </p:nvSpPr>
        <p:spPr bwMode="auto">
          <a:xfrm>
            <a:off x="207183" y="1330946"/>
            <a:ext cx="6136467" cy="2448098"/>
          </a:xfrm>
          <a:prstGeom prst="rect">
            <a:avLst/>
          </a:prstGeom>
          <a:noFill/>
          <a:ln w="9525">
            <a:noFill/>
            <a:miter lim="800000"/>
            <a:headEnd/>
            <a:tailEnd/>
          </a:ln>
        </p:spPr>
        <p:txBody>
          <a:bodyPr vert="horz" wrap="square" lIns="68570" tIns="34289" rIns="68570" bIns="34289" numCol="1" anchor="t" anchorCtr="0" compatLnSpc="1">
            <a:prstTxWarp prst="textNoShape">
              <a:avLst/>
            </a:prstTxWarp>
            <a:noAutofit/>
          </a:bodyPr>
          <a:lstStyle>
            <a:lvl1pPr marL="457107" indent="-457107" algn="l" rtl="0" eaLnBrk="0" fontAlgn="base" hangingPunct="0">
              <a:spcBef>
                <a:spcPct val="20000"/>
              </a:spcBef>
              <a:spcAft>
                <a:spcPct val="0"/>
              </a:spcAft>
              <a:buChar char="•"/>
              <a:defRPr sz="2400">
                <a:solidFill>
                  <a:schemeClr val="tx1">
                    <a:lumMod val="85000"/>
                    <a:lumOff val="15000"/>
                  </a:schemeClr>
                </a:solidFill>
                <a:latin typeface="Calibri"/>
                <a:ea typeface="+mn-ea"/>
                <a:cs typeface="Calibri"/>
              </a:defRPr>
            </a:lvl1pPr>
            <a:lvl2pPr marL="990406" indent="-380925" algn="l" rtl="0" eaLnBrk="0" fontAlgn="base" hangingPunct="0">
              <a:spcBef>
                <a:spcPct val="20000"/>
              </a:spcBef>
              <a:spcAft>
                <a:spcPct val="0"/>
              </a:spcAft>
              <a:buChar char="–"/>
              <a:defRPr sz="2400">
                <a:solidFill>
                  <a:schemeClr val="tx1">
                    <a:lumMod val="85000"/>
                    <a:lumOff val="15000"/>
                  </a:schemeClr>
                </a:solidFill>
                <a:latin typeface="Calibri"/>
                <a:cs typeface="Calibri"/>
              </a:defRPr>
            </a:lvl2pPr>
            <a:lvl3pPr marL="1523697" indent="-304736" algn="l" rtl="0" eaLnBrk="0" fontAlgn="base" hangingPunct="0">
              <a:spcBef>
                <a:spcPct val="20000"/>
              </a:spcBef>
              <a:spcAft>
                <a:spcPct val="0"/>
              </a:spcAft>
              <a:buChar char="•"/>
              <a:defRPr sz="2400">
                <a:solidFill>
                  <a:schemeClr val="tx1">
                    <a:lumMod val="85000"/>
                    <a:lumOff val="15000"/>
                  </a:schemeClr>
                </a:solidFill>
                <a:latin typeface="Calibri"/>
                <a:cs typeface="Calibri"/>
              </a:defRPr>
            </a:lvl3pPr>
            <a:lvl4pPr marL="2133173" indent="-304736" algn="l" rtl="0" eaLnBrk="0" fontAlgn="base" hangingPunct="0">
              <a:spcBef>
                <a:spcPct val="20000"/>
              </a:spcBef>
              <a:spcAft>
                <a:spcPct val="0"/>
              </a:spcAft>
              <a:buChar char="–"/>
              <a:defRPr sz="2400">
                <a:solidFill>
                  <a:schemeClr val="tx1">
                    <a:lumMod val="85000"/>
                    <a:lumOff val="15000"/>
                  </a:schemeClr>
                </a:solidFill>
                <a:latin typeface="Calibri"/>
                <a:cs typeface="Calibri"/>
              </a:defRPr>
            </a:lvl4pPr>
            <a:lvl5pPr marL="2742654" indent="-304736" algn="l" rtl="0" eaLnBrk="0" fontAlgn="base" hangingPunct="0">
              <a:spcBef>
                <a:spcPct val="20000"/>
              </a:spcBef>
              <a:spcAft>
                <a:spcPct val="0"/>
              </a:spcAft>
              <a:buChar char="»"/>
              <a:defRPr sz="2400">
                <a:solidFill>
                  <a:schemeClr val="tx1">
                    <a:lumMod val="85000"/>
                    <a:lumOff val="15000"/>
                  </a:schemeClr>
                </a:solidFill>
                <a:latin typeface="Calibri"/>
                <a:cs typeface="Calibri"/>
              </a:defRPr>
            </a:lvl5pPr>
            <a:lvl6pPr marL="3352128" indent="-304736" algn="l" rtl="0" fontAlgn="base">
              <a:spcBef>
                <a:spcPct val="20000"/>
              </a:spcBef>
              <a:spcAft>
                <a:spcPct val="0"/>
              </a:spcAft>
              <a:buChar char="»"/>
              <a:defRPr sz="2100">
                <a:solidFill>
                  <a:schemeClr val="tx1"/>
                </a:solidFill>
                <a:latin typeface="+mn-lt"/>
              </a:defRPr>
            </a:lvl6pPr>
            <a:lvl7pPr marL="3961610" indent="-304736" algn="l" rtl="0" fontAlgn="base">
              <a:spcBef>
                <a:spcPct val="20000"/>
              </a:spcBef>
              <a:spcAft>
                <a:spcPct val="0"/>
              </a:spcAft>
              <a:buChar char="»"/>
              <a:defRPr sz="2100">
                <a:solidFill>
                  <a:schemeClr val="tx1"/>
                </a:solidFill>
                <a:latin typeface="+mn-lt"/>
              </a:defRPr>
            </a:lvl7pPr>
            <a:lvl8pPr marL="4571088" indent="-304736" algn="l" rtl="0" fontAlgn="base">
              <a:spcBef>
                <a:spcPct val="20000"/>
              </a:spcBef>
              <a:spcAft>
                <a:spcPct val="0"/>
              </a:spcAft>
              <a:buChar char="»"/>
              <a:defRPr sz="2100">
                <a:solidFill>
                  <a:schemeClr val="tx1"/>
                </a:solidFill>
                <a:latin typeface="+mn-lt"/>
              </a:defRPr>
            </a:lvl8pPr>
            <a:lvl9pPr marL="5180565" indent="-304736" algn="l" rtl="0" fontAlgn="base">
              <a:spcBef>
                <a:spcPct val="20000"/>
              </a:spcBef>
              <a:spcAft>
                <a:spcPct val="0"/>
              </a:spcAft>
              <a:buChar char="»"/>
              <a:defRPr sz="2100">
                <a:solidFill>
                  <a:schemeClr val="tx1"/>
                </a:solidFill>
                <a:latin typeface="+mn-lt"/>
              </a:defRPr>
            </a:lvl9pPr>
          </a:lstStyle>
          <a:p>
            <a:pPr marL="0" indent="0" defTabSz="685800" eaLnBrk="1" fontAlgn="auto" hangingPunct="1">
              <a:spcBef>
                <a:spcPts val="0"/>
              </a:spcBef>
              <a:spcAft>
                <a:spcPts val="0"/>
              </a:spcAft>
              <a:buNone/>
              <a:defRPr/>
            </a:pPr>
            <a:endParaRPr lang="en-US" sz="3750" b="1" kern="0" dirty="0">
              <a:solidFill>
                <a:schemeClr val="bg1"/>
              </a:solidFill>
            </a:endParaRPr>
          </a:p>
          <a:p>
            <a:pPr marL="0" indent="0">
              <a:buNone/>
            </a:pPr>
            <a:r>
              <a:rPr lang="en-US" sz="3000" dirty="0">
                <a:solidFill>
                  <a:schemeClr val="bg1"/>
                </a:solidFill>
                <a:latin typeface="Gill Sans" charset="0"/>
                <a:ea typeface="Gill Sans" charset="0"/>
                <a:cs typeface="Gill Sans" charset="0"/>
              </a:rPr>
              <a:t>Key population-led health services: Community-based organizations and lay health workers transform HIV testing in Vietnam</a:t>
            </a:r>
          </a:p>
          <a:p>
            <a:endParaRPr lang="en-US" sz="4500" dirty="0"/>
          </a:p>
          <a:p>
            <a:pPr marL="0" indent="0" defTabSz="685800" eaLnBrk="1" fontAlgn="auto" hangingPunct="1">
              <a:spcBef>
                <a:spcPts val="0"/>
              </a:spcBef>
              <a:spcAft>
                <a:spcPts val="0"/>
              </a:spcAft>
              <a:buNone/>
              <a:defRPr/>
            </a:pPr>
            <a:endParaRPr lang="en-US" sz="4500" b="1" kern="0" dirty="0">
              <a:solidFill>
                <a:schemeClr val="bg1"/>
              </a:solidFill>
              <a:latin typeface="Avenir Book" charset="0"/>
              <a:ea typeface="Avenir Book" charset="0"/>
              <a:cs typeface="Avenir Book" charset="0"/>
            </a:endParaRPr>
          </a:p>
        </p:txBody>
      </p:sp>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3264" y="2125776"/>
            <a:ext cx="2310493" cy="3306536"/>
          </a:xfrm>
          <a:prstGeom prst="rect">
            <a:avLst/>
          </a:prstGeom>
          <a:noFill/>
          <a:ln>
            <a:noFill/>
          </a:ln>
        </p:spPr>
      </p:pic>
      <p:sp>
        <p:nvSpPr>
          <p:cNvPr id="6" name="TextBox 5"/>
          <p:cNvSpPr txBox="1"/>
          <p:nvPr/>
        </p:nvSpPr>
        <p:spPr>
          <a:xfrm>
            <a:off x="207183" y="4418456"/>
            <a:ext cx="5406390" cy="1523494"/>
          </a:xfrm>
          <a:prstGeom prst="rect">
            <a:avLst/>
          </a:prstGeom>
          <a:solidFill>
            <a:schemeClr val="bg1"/>
          </a:solidFill>
        </p:spPr>
        <p:txBody>
          <a:bodyPr wrap="square" rtlCol="0">
            <a:spAutoFit/>
          </a:bodyPr>
          <a:lstStyle/>
          <a:p>
            <a:r>
              <a:rPr lang="en-US" sz="1800" dirty="0" err="1">
                <a:latin typeface="Calibri" charset="0"/>
                <a:ea typeface="Calibri" charset="0"/>
                <a:cs typeface="Calibri" charset="0"/>
              </a:rPr>
              <a:t>Dr</a:t>
            </a:r>
            <a:r>
              <a:rPr lang="en-US" sz="1800" dirty="0">
                <a:latin typeface="Calibri" charset="0"/>
                <a:ea typeface="Calibri" charset="0"/>
                <a:cs typeface="Calibri" charset="0"/>
              </a:rPr>
              <a:t> Ngo Van </a:t>
            </a:r>
            <a:r>
              <a:rPr lang="en-US" sz="1800" dirty="0" err="1">
                <a:latin typeface="Calibri" charset="0"/>
                <a:ea typeface="Calibri" charset="0"/>
                <a:cs typeface="Calibri" charset="0"/>
              </a:rPr>
              <a:t>Huu</a:t>
            </a:r>
            <a:r>
              <a:rPr lang="en-US" sz="1800" dirty="0">
                <a:latin typeface="Calibri" charset="0"/>
                <a:ea typeface="Calibri" charset="0"/>
                <a:cs typeface="Calibri" charset="0"/>
              </a:rPr>
              <a:t>, HIV Services Director, PATH</a:t>
            </a:r>
          </a:p>
          <a:p>
            <a:endParaRPr lang="en-US" sz="1500" dirty="0">
              <a:latin typeface="Calibri" charset="0"/>
              <a:ea typeface="Calibri" charset="0"/>
              <a:cs typeface="Calibri" charset="0"/>
            </a:endParaRPr>
          </a:p>
          <a:p>
            <a:r>
              <a:rPr lang="en-US" sz="1500" dirty="0">
                <a:latin typeface="Calibri" charset="0"/>
                <a:ea typeface="Calibri" charset="0"/>
                <a:cs typeface="Calibri" charset="0"/>
              </a:rPr>
              <a:t>Authors: Ngo Van Huu, Vu Ngoc </a:t>
            </a:r>
            <a:r>
              <a:rPr lang="en-US" sz="1500" dirty="0" err="1">
                <a:latin typeface="Calibri" charset="0"/>
                <a:ea typeface="Calibri" charset="0"/>
                <a:cs typeface="Calibri" charset="0"/>
              </a:rPr>
              <a:t>Bao</a:t>
            </a:r>
            <a:r>
              <a:rPr lang="en-US" sz="1500" dirty="0">
                <a:latin typeface="Calibri" charset="0"/>
                <a:ea typeface="Calibri" charset="0"/>
                <a:cs typeface="Calibri" charset="0"/>
              </a:rPr>
              <a:t>, Kimberly Green, Phan Huong, Vo Hai Son, Ngo Minh Trang, Le Minh Son, Le Thanh, Doan Thanh Tung, Doan Hong Anh, </a:t>
            </a:r>
            <a:r>
              <a:rPr lang="en-US" sz="1500" dirty="0" err="1">
                <a:latin typeface="Calibri" charset="0"/>
                <a:ea typeface="Calibri" charset="0"/>
                <a:cs typeface="Calibri" charset="0"/>
              </a:rPr>
              <a:t>Bao</a:t>
            </a:r>
            <a:r>
              <a:rPr lang="en-US" sz="1500" dirty="0">
                <a:latin typeface="Calibri" charset="0"/>
                <a:ea typeface="Calibri" charset="0"/>
                <a:cs typeface="Calibri" charset="0"/>
              </a:rPr>
              <a:t> An, Ha </a:t>
            </a:r>
            <a:r>
              <a:rPr lang="en-US" sz="1500" dirty="0" err="1">
                <a:latin typeface="Calibri" charset="0"/>
                <a:ea typeface="Calibri" charset="0"/>
                <a:cs typeface="Calibri" charset="0"/>
              </a:rPr>
              <a:t>Thi</a:t>
            </a:r>
            <a:r>
              <a:rPr lang="en-US" sz="1500" dirty="0">
                <a:latin typeface="Calibri" charset="0"/>
                <a:ea typeface="Calibri" charset="0"/>
                <a:cs typeface="Calibri" charset="0"/>
              </a:rPr>
              <a:t> </a:t>
            </a:r>
            <a:r>
              <a:rPr lang="en-US" sz="1500" dirty="0" err="1">
                <a:latin typeface="Calibri" charset="0"/>
                <a:ea typeface="Calibri" charset="0"/>
                <a:cs typeface="Calibri" charset="0"/>
              </a:rPr>
              <a:t>Tra</a:t>
            </a:r>
            <a:r>
              <a:rPr lang="en-US" sz="1500" dirty="0">
                <a:latin typeface="Calibri" charset="0"/>
                <a:ea typeface="Calibri" charset="0"/>
                <a:cs typeface="Calibri" charset="0"/>
              </a:rPr>
              <a:t> </a:t>
            </a:r>
            <a:r>
              <a:rPr lang="en-US" sz="1500" dirty="0" err="1">
                <a:latin typeface="Calibri" charset="0"/>
                <a:ea typeface="Calibri" charset="0"/>
                <a:cs typeface="Calibri" charset="0"/>
              </a:rPr>
              <a:t>Giang</a:t>
            </a:r>
            <a:r>
              <a:rPr lang="en-US" sz="1500" dirty="0">
                <a:latin typeface="Calibri" charset="0"/>
                <a:ea typeface="Calibri" charset="0"/>
                <a:cs typeface="Calibri" charset="0"/>
              </a:rPr>
              <a:t> Ha. </a:t>
            </a:r>
          </a:p>
          <a:p>
            <a:r>
              <a:rPr lang="en-US" sz="1500" dirty="0">
                <a:latin typeface="Calibri" charset="0"/>
                <a:cs typeface="Calibri" charset="0"/>
              </a:rPr>
              <a:t>Abstract number: </a:t>
            </a:r>
            <a:r>
              <a:rPr lang="en-US" sz="1425" dirty="0"/>
              <a:t>THAC0202</a:t>
            </a:r>
            <a:endParaRPr lang="en-US" sz="1425" dirty="0">
              <a:latin typeface="Calibri" charset="0"/>
              <a:ea typeface="Calibri" charset="0"/>
              <a:cs typeface="Calibri"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633958" y="2687342"/>
            <a:ext cx="4242201" cy="2822817"/>
          </a:xfrm>
          <a:prstGeom prst="rect">
            <a:avLst/>
          </a:prstGeom>
        </p:spPr>
      </p:pic>
      <p:sp>
        <p:nvSpPr>
          <p:cNvPr id="7" name="TextBox 6"/>
          <p:cNvSpPr txBox="1"/>
          <p:nvPr/>
        </p:nvSpPr>
        <p:spPr>
          <a:xfrm>
            <a:off x="207183" y="6292369"/>
            <a:ext cx="8626574" cy="508958"/>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716403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1136984"/>
            <a:ext cx="7772400" cy="723900"/>
          </a:xfrm>
          <a:solidFill>
            <a:schemeClr val="bg1"/>
          </a:solidFill>
        </p:spPr>
        <p:txBody>
          <a:bodyPr/>
          <a:lstStyle/>
          <a:p>
            <a:r>
              <a:rPr lang="en-US" sz="3200" dirty="0" smtClean="0">
                <a:solidFill>
                  <a:srgbClr val="00B0F0"/>
                </a:solidFill>
                <a:latin typeface="Corbel" charset="0"/>
                <a:ea typeface="Corbel" charset="0"/>
                <a:cs typeface="Corbel" charset="0"/>
              </a:rPr>
              <a:t>Lesson learned</a:t>
            </a:r>
            <a:endParaRPr lang="en-US" sz="3200" dirty="0">
              <a:solidFill>
                <a:srgbClr val="00B0F0"/>
              </a:solidFill>
              <a:latin typeface="Corbel" charset="0"/>
              <a:ea typeface="Corbel" charset="0"/>
              <a:cs typeface="Corbel" charset="0"/>
            </a:endParaRPr>
          </a:p>
        </p:txBody>
      </p:sp>
      <p:sp>
        <p:nvSpPr>
          <p:cNvPr id="9" name="Content Placeholder 8"/>
          <p:cNvSpPr>
            <a:spLocks noGrp="1"/>
          </p:cNvSpPr>
          <p:nvPr>
            <p:ph idx="1"/>
          </p:nvPr>
        </p:nvSpPr>
        <p:spPr>
          <a:xfrm>
            <a:off x="685800" y="1860884"/>
            <a:ext cx="5234940" cy="2895600"/>
          </a:xfrm>
        </p:spPr>
        <p:txBody>
          <a:bodyPr/>
          <a:lstStyle/>
          <a:p>
            <a:pPr>
              <a:lnSpc>
                <a:spcPct val="100000"/>
              </a:lnSpc>
              <a:spcBef>
                <a:spcPts val="900"/>
              </a:spcBef>
            </a:pPr>
            <a:r>
              <a:rPr lang="en-US" sz="2000" dirty="0"/>
              <a:t>Lay testers were capable of offering HIV testing with exceptional </a:t>
            </a:r>
            <a:r>
              <a:rPr lang="en-US" sz="2000" dirty="0" smtClean="0"/>
              <a:t>skill </a:t>
            </a:r>
            <a:r>
              <a:rPr lang="en-US" sz="2000" dirty="0"/>
              <a:t>and engagement in HIV lay testing boosted CBOs confidence and pride in their work</a:t>
            </a:r>
          </a:p>
          <a:p>
            <a:pPr>
              <a:lnSpc>
                <a:spcPct val="100000"/>
              </a:lnSpc>
              <a:spcBef>
                <a:spcPts val="900"/>
              </a:spcBef>
            </a:pPr>
            <a:r>
              <a:rPr lang="en-US" sz="2000" dirty="0"/>
              <a:t>Lay testers were highly effective at facilitating HIV diagnosis and ART enrollment</a:t>
            </a:r>
          </a:p>
          <a:p>
            <a:pPr>
              <a:lnSpc>
                <a:spcPct val="100000"/>
              </a:lnSpc>
              <a:spcBef>
                <a:spcPts val="900"/>
              </a:spcBef>
            </a:pPr>
            <a:r>
              <a:rPr lang="en-US" sz="2000" dirty="0"/>
              <a:t>Among those tested by lay testers, more than half were first time </a:t>
            </a:r>
            <a:r>
              <a:rPr lang="en-US" sz="2000" dirty="0" smtClean="0"/>
              <a:t>testers</a:t>
            </a:r>
          </a:p>
          <a:p>
            <a:pPr>
              <a:lnSpc>
                <a:spcPct val="100000"/>
              </a:lnSpc>
              <a:spcBef>
                <a:spcPts val="900"/>
              </a:spcBef>
            </a:pPr>
            <a:r>
              <a:rPr lang="en-US" sz="2000" dirty="0" smtClean="0"/>
              <a:t>Fostering </a:t>
            </a:r>
            <a:r>
              <a:rPr lang="en-US" sz="2000" dirty="0"/>
              <a:t>close MOH engagement in and observation of lay testing translated into their significant trust and support of this new service</a:t>
            </a:r>
          </a:p>
        </p:txBody>
      </p:sp>
      <p:sp>
        <p:nvSpPr>
          <p:cNvPr id="2" name="Rectangle 1"/>
          <p:cNvSpPr/>
          <p:nvPr/>
        </p:nvSpPr>
        <p:spPr>
          <a:xfrm>
            <a:off x="6093994" y="1958315"/>
            <a:ext cx="2764256" cy="3539430"/>
          </a:xfrm>
          <a:prstGeom prst="rect">
            <a:avLst/>
          </a:prstGeom>
          <a:solidFill>
            <a:srgbClr val="00B0F0"/>
          </a:solidFill>
        </p:spPr>
        <p:txBody>
          <a:bodyPr wrap="square">
            <a:spAutoFit/>
          </a:bodyPr>
          <a:lstStyle/>
          <a:p>
            <a:pPr lvl="0"/>
            <a:r>
              <a:rPr lang="en-US" sz="1600" dirty="0">
                <a:solidFill>
                  <a:schemeClr val="bg1"/>
                </a:solidFill>
              </a:rPr>
              <a:t>“HIV testing offered by lay providers increased access to testing</a:t>
            </a:r>
            <a:r>
              <a:rPr lang="mr-IN" sz="1600" dirty="0">
                <a:solidFill>
                  <a:schemeClr val="bg1"/>
                </a:solidFill>
              </a:rPr>
              <a:t>…</a:t>
            </a:r>
            <a:r>
              <a:rPr lang="en-US" sz="1600" dirty="0">
                <a:solidFill>
                  <a:schemeClr val="bg1"/>
                </a:solidFill>
              </a:rPr>
              <a:t>initial results demonstrated that [it] has been successful in reaching key populations that had never tested or only infrequently tested for HIV, and yet were at high risk of HIV.” </a:t>
            </a:r>
            <a:endParaRPr lang="en-US" sz="1600" dirty="0" smtClean="0">
              <a:solidFill>
                <a:schemeClr val="bg1"/>
              </a:solidFill>
            </a:endParaRPr>
          </a:p>
          <a:p>
            <a:pPr lvl="0"/>
            <a:endParaRPr lang="en-US" sz="1600" dirty="0">
              <a:solidFill>
                <a:schemeClr val="bg1"/>
              </a:solidFill>
            </a:endParaRPr>
          </a:p>
          <a:p>
            <a:pPr lvl="0"/>
            <a:r>
              <a:rPr lang="en-US" sz="1600" dirty="0">
                <a:solidFill>
                  <a:schemeClr val="bg1"/>
                </a:solidFill>
              </a:rPr>
              <a:t>Prof. Nguyen Hoang Long, Director General, VAAC, MOH</a:t>
            </a:r>
          </a:p>
        </p:txBody>
      </p:sp>
      <p:sp>
        <p:nvSpPr>
          <p:cNvPr id="5" name="TextBox 4"/>
          <p:cNvSpPr txBox="1"/>
          <p:nvPr/>
        </p:nvSpPr>
        <p:spPr>
          <a:xfrm>
            <a:off x="207183" y="6292369"/>
            <a:ext cx="8626574" cy="508958"/>
          </a:xfrm>
          <a:prstGeom prst="rect">
            <a:avLst/>
          </a:prstGeom>
          <a:solidFill>
            <a:schemeClr val="bg1"/>
          </a:solidFill>
        </p:spPr>
        <p:txBody>
          <a:bodyPr wrap="square" rtlCol="0">
            <a:spAutoFit/>
          </a:bodyPr>
          <a:lstStyle/>
          <a:p>
            <a:endParaRPr lang="en-US"/>
          </a:p>
        </p:txBody>
      </p:sp>
      <p:sp>
        <p:nvSpPr>
          <p:cNvPr id="6" name="TextBox 5"/>
          <p:cNvSpPr txBox="1"/>
          <p:nvPr/>
        </p:nvSpPr>
        <p:spPr>
          <a:xfrm>
            <a:off x="359583" y="6444769"/>
            <a:ext cx="8626574" cy="508958"/>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032861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83" y="1185054"/>
            <a:ext cx="8626574" cy="723900"/>
          </a:xfrm>
          <a:solidFill>
            <a:schemeClr val="bg1"/>
          </a:solidFill>
        </p:spPr>
        <p:txBody>
          <a:bodyPr/>
          <a:lstStyle/>
          <a:p>
            <a:r>
              <a:rPr lang="en-US" sz="3200" dirty="0" smtClean="0">
                <a:solidFill>
                  <a:srgbClr val="00B0F0"/>
                </a:solidFill>
                <a:latin typeface="Corbel" charset="0"/>
                <a:ea typeface="Corbel" charset="0"/>
                <a:cs typeface="Corbel" charset="0"/>
              </a:rPr>
              <a:t>Conclusions: </a:t>
            </a:r>
            <a:r>
              <a:rPr lang="en-US" sz="2800" dirty="0" smtClean="0">
                <a:solidFill>
                  <a:srgbClr val="00B0F0"/>
                </a:solidFill>
                <a:latin typeface="Corbel" charset="0"/>
                <a:ea typeface="Corbel" charset="0"/>
                <a:cs typeface="Corbel" charset="0"/>
              </a:rPr>
              <a:t>Learning from the pilot contributed to</a:t>
            </a:r>
            <a:r>
              <a:rPr lang="mr-IN" sz="2800" dirty="0" smtClean="0">
                <a:solidFill>
                  <a:srgbClr val="00B0F0"/>
                </a:solidFill>
                <a:latin typeface="Corbel" charset="0"/>
                <a:ea typeface="Corbel" charset="0"/>
                <a:cs typeface="Corbel" charset="0"/>
              </a:rPr>
              <a:t>…</a:t>
            </a:r>
            <a:endParaRPr lang="en-US" sz="2800" dirty="0">
              <a:solidFill>
                <a:srgbClr val="00B0F0"/>
              </a:solidFill>
              <a:latin typeface="Corbel" charset="0"/>
              <a:ea typeface="Corbel" charset="0"/>
              <a:cs typeface="Corbel" charset="0"/>
            </a:endParaRPr>
          </a:p>
        </p:txBody>
      </p:sp>
      <p:sp>
        <p:nvSpPr>
          <p:cNvPr id="3" name="Content Placeholder 2"/>
          <p:cNvSpPr>
            <a:spLocks noGrp="1"/>
          </p:cNvSpPr>
          <p:nvPr>
            <p:ph idx="1"/>
          </p:nvPr>
        </p:nvSpPr>
        <p:spPr>
          <a:xfrm>
            <a:off x="685800" y="2041358"/>
            <a:ext cx="7728358" cy="2895600"/>
          </a:xfrm>
        </p:spPr>
        <p:txBody>
          <a:bodyPr/>
          <a:lstStyle/>
          <a:p>
            <a:pPr>
              <a:lnSpc>
                <a:spcPct val="100000"/>
              </a:lnSpc>
              <a:spcBef>
                <a:spcPts val="900"/>
              </a:spcBef>
            </a:pPr>
            <a:r>
              <a:rPr lang="en-US" sz="2000" dirty="0"/>
              <a:t>MOH approval for national HIV community testing guidelines in April 2018</a:t>
            </a:r>
          </a:p>
          <a:p>
            <a:pPr>
              <a:lnSpc>
                <a:spcPct val="100000"/>
              </a:lnSpc>
              <a:spcBef>
                <a:spcPts val="900"/>
              </a:spcBef>
            </a:pPr>
            <a:r>
              <a:rPr lang="en-US" sz="2000" dirty="0"/>
              <a:t>HIV lay testing scale-up by MOH, PEPFAR partners, Global Fund and WHO reaching &gt;100,000 key </a:t>
            </a:r>
            <a:r>
              <a:rPr lang="en-US" sz="2000" dirty="0" smtClean="0"/>
              <a:t>populations</a:t>
            </a:r>
            <a:endParaRPr lang="en-US" sz="2000" dirty="0"/>
          </a:p>
          <a:p>
            <a:pPr>
              <a:lnSpc>
                <a:spcPct val="100000"/>
              </a:lnSpc>
              <a:spcBef>
                <a:spcPts val="900"/>
              </a:spcBef>
            </a:pPr>
            <a:r>
              <a:rPr lang="en-US" sz="2000" dirty="0"/>
              <a:t>Stepwise rollout of HIV lay testing that has positively disrupted the status quo and has opened the door for KP-led </a:t>
            </a:r>
            <a:r>
              <a:rPr lang="en-US" sz="2000" dirty="0" smtClean="0"/>
              <a:t>HIV </a:t>
            </a:r>
            <a:r>
              <a:rPr lang="en-US" sz="2000" dirty="0"/>
              <a:t>services including KP owned private clinics offering </a:t>
            </a:r>
            <a:r>
              <a:rPr lang="en-US" sz="2000" dirty="0" err="1"/>
              <a:t>PrEP</a:t>
            </a:r>
            <a:r>
              <a:rPr lang="en-US" sz="2000" dirty="0"/>
              <a:t> and ART!</a:t>
            </a:r>
          </a:p>
          <a:p>
            <a:endParaRPr lang="en-US" dirty="0"/>
          </a:p>
        </p:txBody>
      </p:sp>
      <p:sp>
        <p:nvSpPr>
          <p:cNvPr id="4" name="Rectangle 3"/>
          <p:cNvSpPr/>
          <p:nvPr/>
        </p:nvSpPr>
        <p:spPr>
          <a:xfrm>
            <a:off x="685800" y="5069362"/>
            <a:ext cx="7728358" cy="923330"/>
          </a:xfrm>
          <a:prstGeom prst="rect">
            <a:avLst/>
          </a:prstGeom>
          <a:solidFill>
            <a:srgbClr val="00B0F0"/>
          </a:solidFill>
        </p:spPr>
        <p:txBody>
          <a:bodyPr wrap="square">
            <a:spAutoFit/>
          </a:bodyPr>
          <a:lstStyle/>
          <a:p>
            <a:r>
              <a:rPr lang="en-US" sz="1800" dirty="0">
                <a:solidFill>
                  <a:schemeClr val="bg1"/>
                </a:solidFill>
                <a:latin typeface="Gill Sans" charset="0"/>
                <a:ea typeface="Gill Sans" charset="0"/>
                <a:cs typeface="Gill Sans" charset="0"/>
              </a:rPr>
              <a:t>“The program is responding to the real needs of a community that has been waiting for this a long time. </a:t>
            </a:r>
            <a:r>
              <a:rPr lang="en-US" sz="1800" dirty="0" smtClean="0">
                <a:solidFill>
                  <a:schemeClr val="bg1"/>
                </a:solidFill>
                <a:latin typeface="Gill Sans" charset="0"/>
                <a:ea typeface="Gill Sans" charset="0"/>
                <a:cs typeface="Gill Sans" charset="0"/>
              </a:rPr>
              <a:t> We </a:t>
            </a:r>
            <a:r>
              <a:rPr lang="en-US" sz="1800" dirty="0">
                <a:solidFill>
                  <a:schemeClr val="bg1"/>
                </a:solidFill>
                <a:latin typeface="Gill Sans" charset="0"/>
                <a:ea typeface="Gill Sans" charset="0"/>
                <a:cs typeface="Gill Sans" charset="0"/>
              </a:rPr>
              <a:t>see there is great potential for </a:t>
            </a:r>
            <a:r>
              <a:rPr lang="en-US" sz="1800" dirty="0" smtClean="0">
                <a:solidFill>
                  <a:schemeClr val="bg1"/>
                </a:solidFill>
                <a:latin typeface="Gill Sans" charset="0"/>
                <a:ea typeface="Gill Sans" charset="0"/>
                <a:cs typeface="Gill Sans" charset="0"/>
              </a:rPr>
              <a:t>fee-based </a:t>
            </a:r>
            <a:r>
              <a:rPr lang="en-US" sz="1800" dirty="0">
                <a:solidFill>
                  <a:schemeClr val="bg1"/>
                </a:solidFill>
                <a:latin typeface="Gill Sans" charset="0"/>
                <a:ea typeface="Gill Sans" charset="0"/>
                <a:cs typeface="Gill Sans" charset="0"/>
              </a:rPr>
              <a:t>services to sustain our work in the future.” </a:t>
            </a:r>
            <a:r>
              <a:rPr lang="en-US" sz="1800" dirty="0" err="1">
                <a:solidFill>
                  <a:schemeClr val="bg1"/>
                </a:solidFill>
                <a:latin typeface="Gill Sans" charset="0"/>
                <a:ea typeface="Gill Sans" charset="0"/>
                <a:cs typeface="Gill Sans" charset="0"/>
              </a:rPr>
              <a:t>Nguyễn</a:t>
            </a:r>
            <a:r>
              <a:rPr lang="en-US" sz="1800" dirty="0">
                <a:solidFill>
                  <a:schemeClr val="bg1"/>
                </a:solidFill>
                <a:latin typeface="Gill Sans" charset="0"/>
                <a:ea typeface="Gill Sans" charset="0"/>
                <a:cs typeface="Gill Sans" charset="0"/>
              </a:rPr>
              <a:t> </a:t>
            </a:r>
            <a:r>
              <a:rPr lang="en-US" sz="1800" dirty="0" err="1">
                <a:solidFill>
                  <a:schemeClr val="bg1"/>
                </a:solidFill>
                <a:latin typeface="Gill Sans" charset="0"/>
                <a:ea typeface="Gill Sans" charset="0"/>
                <a:cs typeface="Gill Sans" charset="0"/>
              </a:rPr>
              <a:t>Công</a:t>
            </a:r>
            <a:r>
              <a:rPr lang="en-US" sz="1800" dirty="0">
                <a:solidFill>
                  <a:schemeClr val="bg1"/>
                </a:solidFill>
                <a:latin typeface="Gill Sans" charset="0"/>
                <a:ea typeface="Gill Sans" charset="0"/>
                <a:cs typeface="Gill Sans" charset="0"/>
              </a:rPr>
              <a:t> </a:t>
            </a:r>
            <a:r>
              <a:rPr lang="en-US" sz="1800" dirty="0" err="1">
                <a:solidFill>
                  <a:schemeClr val="bg1"/>
                </a:solidFill>
                <a:latin typeface="Gill Sans" charset="0"/>
                <a:ea typeface="Gill Sans" charset="0"/>
                <a:cs typeface="Gill Sans" charset="0"/>
              </a:rPr>
              <a:t>Hậu</a:t>
            </a:r>
            <a:r>
              <a:rPr lang="en-US" sz="1800" dirty="0">
                <a:solidFill>
                  <a:schemeClr val="bg1"/>
                </a:solidFill>
                <a:latin typeface="Gill Sans" charset="0"/>
                <a:ea typeface="Gill Sans" charset="0"/>
                <a:cs typeface="Gill Sans" charset="0"/>
              </a:rPr>
              <a:t>, G3VN lay tester</a:t>
            </a:r>
            <a:r>
              <a:rPr lang="en-US" sz="1800" dirty="0">
                <a:solidFill>
                  <a:srgbClr val="002060"/>
                </a:solidFill>
                <a:latin typeface="Gill Sans" charset="0"/>
                <a:ea typeface="Gill Sans" charset="0"/>
                <a:cs typeface="Gill Sans" charset="0"/>
              </a:rPr>
              <a:t> </a:t>
            </a:r>
            <a:endParaRPr lang="en-US" sz="1800" dirty="0">
              <a:solidFill>
                <a:srgbClr val="002060"/>
              </a:solidFill>
              <a:effectLst/>
              <a:latin typeface="Gill Sans" charset="0"/>
              <a:ea typeface="Gill Sans" charset="0"/>
              <a:cs typeface="Gill Sans" charset="0"/>
            </a:endParaRPr>
          </a:p>
        </p:txBody>
      </p:sp>
      <p:sp>
        <p:nvSpPr>
          <p:cNvPr id="5" name="TextBox 4"/>
          <p:cNvSpPr txBox="1"/>
          <p:nvPr/>
        </p:nvSpPr>
        <p:spPr>
          <a:xfrm>
            <a:off x="207183" y="6292369"/>
            <a:ext cx="8626574" cy="508958"/>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938844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857250"/>
            <a:ext cx="6966284" cy="5438775"/>
          </a:xfrm>
          <a:solidFill>
            <a:srgbClr val="CB3056"/>
          </a:solidFill>
        </p:spPr>
        <p:txBody>
          <a:bodyPr/>
          <a:lstStyle/>
          <a:p>
            <a:r>
              <a:rPr lang="en-US" dirty="0"/>
              <a:t>     </a:t>
            </a:r>
          </a:p>
        </p:txBody>
      </p:sp>
      <p:sp>
        <p:nvSpPr>
          <p:cNvPr id="6" name="Title 1"/>
          <p:cNvSpPr txBox="1">
            <a:spLocks/>
          </p:cNvSpPr>
          <p:nvPr/>
        </p:nvSpPr>
        <p:spPr bwMode="auto">
          <a:xfrm>
            <a:off x="0" y="857250"/>
            <a:ext cx="9144000" cy="5438775"/>
          </a:xfrm>
          <a:prstGeom prst="rect">
            <a:avLst/>
          </a:prstGeom>
          <a:solidFill>
            <a:srgbClr val="00B0F0"/>
          </a:solidFill>
          <a:ln w="9525">
            <a:noFill/>
            <a:miter lim="800000"/>
            <a:headEnd/>
            <a:tailEnd/>
          </a:ln>
        </p:spPr>
        <p:txBody>
          <a:bodyPr vert="horz" wrap="square" lIns="68570" tIns="34289" rIns="68570" bIns="34289" numCol="1" anchor="ctr" anchorCtr="0" compatLnSpc="1">
            <a:prstTxWarp prst="textNoShape">
              <a:avLst/>
            </a:prstTxWarp>
          </a:bodyPr>
          <a:lstStyle>
            <a:lvl1pPr algn="l" rtl="0" eaLnBrk="0" fontAlgn="base" hangingPunct="0">
              <a:spcBef>
                <a:spcPct val="0"/>
              </a:spcBef>
              <a:spcAft>
                <a:spcPct val="0"/>
              </a:spcAft>
              <a:defRPr sz="3200" b="1">
                <a:solidFill>
                  <a:srgbClr val="04347C"/>
                </a:solidFill>
                <a:latin typeface="Calibri"/>
                <a:ea typeface="+mj-ea"/>
                <a:cs typeface="Calibri"/>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609475" algn="l" rtl="0" fontAlgn="base">
              <a:spcBef>
                <a:spcPct val="0"/>
              </a:spcBef>
              <a:spcAft>
                <a:spcPct val="0"/>
              </a:spcAft>
              <a:defRPr sz="3200" b="1">
                <a:solidFill>
                  <a:schemeClr val="tx2"/>
                </a:solidFill>
                <a:latin typeface="Arial" charset="0"/>
              </a:defRPr>
            </a:lvl6pPr>
            <a:lvl7pPr marL="1218960" algn="l" rtl="0" fontAlgn="base">
              <a:spcBef>
                <a:spcPct val="0"/>
              </a:spcBef>
              <a:spcAft>
                <a:spcPct val="0"/>
              </a:spcAft>
              <a:defRPr sz="3200" b="1">
                <a:solidFill>
                  <a:schemeClr val="tx2"/>
                </a:solidFill>
                <a:latin typeface="Arial" charset="0"/>
              </a:defRPr>
            </a:lvl7pPr>
            <a:lvl8pPr marL="1828437" algn="l" rtl="0" fontAlgn="base">
              <a:spcBef>
                <a:spcPct val="0"/>
              </a:spcBef>
              <a:spcAft>
                <a:spcPct val="0"/>
              </a:spcAft>
              <a:defRPr sz="3200" b="1">
                <a:solidFill>
                  <a:schemeClr val="tx2"/>
                </a:solidFill>
                <a:latin typeface="Arial" charset="0"/>
              </a:defRPr>
            </a:lvl8pPr>
            <a:lvl9pPr marL="2437918" algn="l" rtl="0" fontAlgn="base">
              <a:spcBef>
                <a:spcPct val="0"/>
              </a:spcBef>
              <a:spcAft>
                <a:spcPct val="0"/>
              </a:spcAft>
              <a:defRPr sz="3200" b="1">
                <a:solidFill>
                  <a:schemeClr val="tx2"/>
                </a:solidFill>
                <a:latin typeface="Arial" charset="0"/>
              </a:defRPr>
            </a:lvl9pPr>
          </a:lstStyle>
          <a:p>
            <a:pPr defTabSz="685800"/>
            <a:endParaRPr lang="en-US" sz="2700" kern="0" dirty="0">
              <a:solidFill>
                <a:schemeClr val="bg1"/>
              </a:solidFill>
              <a:latin typeface="Calibri" charset="0"/>
              <a:ea typeface="Calibri" charset="0"/>
              <a:cs typeface="Calibri" charset="0"/>
            </a:endParaRPr>
          </a:p>
        </p:txBody>
      </p:sp>
      <p:sp>
        <p:nvSpPr>
          <p:cNvPr id="5" name="Content Placeholder 2"/>
          <p:cNvSpPr txBox="1">
            <a:spLocks/>
          </p:cNvSpPr>
          <p:nvPr/>
        </p:nvSpPr>
        <p:spPr bwMode="auto">
          <a:xfrm>
            <a:off x="485902" y="1379765"/>
            <a:ext cx="8356346" cy="2188028"/>
          </a:xfrm>
          <a:prstGeom prst="rect">
            <a:avLst/>
          </a:prstGeom>
          <a:noFill/>
          <a:ln w="9525">
            <a:noFill/>
            <a:miter lim="800000"/>
            <a:headEnd/>
            <a:tailEnd/>
          </a:ln>
        </p:spPr>
        <p:txBody>
          <a:bodyPr vert="horz" wrap="square" lIns="68570" tIns="34289" rIns="68570" bIns="34289" numCol="1" anchor="t" anchorCtr="0" compatLnSpc="1">
            <a:prstTxWarp prst="textNoShape">
              <a:avLst/>
            </a:prstTxWarp>
            <a:noAutofit/>
          </a:bodyPr>
          <a:lstStyle>
            <a:lvl1pPr marL="457107" indent="-457107" algn="l" rtl="0" eaLnBrk="0" fontAlgn="base" hangingPunct="0">
              <a:spcBef>
                <a:spcPct val="20000"/>
              </a:spcBef>
              <a:spcAft>
                <a:spcPct val="0"/>
              </a:spcAft>
              <a:buChar char="•"/>
              <a:defRPr sz="2400">
                <a:solidFill>
                  <a:schemeClr val="tx1">
                    <a:lumMod val="85000"/>
                    <a:lumOff val="15000"/>
                  </a:schemeClr>
                </a:solidFill>
                <a:latin typeface="Calibri"/>
                <a:ea typeface="+mn-ea"/>
                <a:cs typeface="Calibri"/>
              </a:defRPr>
            </a:lvl1pPr>
            <a:lvl2pPr marL="990406" indent="-380925" algn="l" rtl="0" eaLnBrk="0" fontAlgn="base" hangingPunct="0">
              <a:spcBef>
                <a:spcPct val="20000"/>
              </a:spcBef>
              <a:spcAft>
                <a:spcPct val="0"/>
              </a:spcAft>
              <a:buChar char="–"/>
              <a:defRPr sz="2400">
                <a:solidFill>
                  <a:schemeClr val="tx1">
                    <a:lumMod val="85000"/>
                    <a:lumOff val="15000"/>
                  </a:schemeClr>
                </a:solidFill>
                <a:latin typeface="Calibri"/>
                <a:cs typeface="Calibri"/>
              </a:defRPr>
            </a:lvl2pPr>
            <a:lvl3pPr marL="1523697" indent="-304736" algn="l" rtl="0" eaLnBrk="0" fontAlgn="base" hangingPunct="0">
              <a:spcBef>
                <a:spcPct val="20000"/>
              </a:spcBef>
              <a:spcAft>
                <a:spcPct val="0"/>
              </a:spcAft>
              <a:buChar char="•"/>
              <a:defRPr sz="2400">
                <a:solidFill>
                  <a:schemeClr val="tx1">
                    <a:lumMod val="85000"/>
                    <a:lumOff val="15000"/>
                  </a:schemeClr>
                </a:solidFill>
                <a:latin typeface="Calibri"/>
                <a:cs typeface="Calibri"/>
              </a:defRPr>
            </a:lvl3pPr>
            <a:lvl4pPr marL="2133173" indent="-304736" algn="l" rtl="0" eaLnBrk="0" fontAlgn="base" hangingPunct="0">
              <a:spcBef>
                <a:spcPct val="20000"/>
              </a:spcBef>
              <a:spcAft>
                <a:spcPct val="0"/>
              </a:spcAft>
              <a:buChar char="–"/>
              <a:defRPr sz="2400">
                <a:solidFill>
                  <a:schemeClr val="tx1">
                    <a:lumMod val="85000"/>
                    <a:lumOff val="15000"/>
                  </a:schemeClr>
                </a:solidFill>
                <a:latin typeface="Calibri"/>
                <a:cs typeface="Calibri"/>
              </a:defRPr>
            </a:lvl4pPr>
            <a:lvl5pPr marL="2742654" indent="-304736" algn="l" rtl="0" eaLnBrk="0" fontAlgn="base" hangingPunct="0">
              <a:spcBef>
                <a:spcPct val="20000"/>
              </a:spcBef>
              <a:spcAft>
                <a:spcPct val="0"/>
              </a:spcAft>
              <a:buChar char="»"/>
              <a:defRPr sz="2400">
                <a:solidFill>
                  <a:schemeClr val="tx1">
                    <a:lumMod val="85000"/>
                    <a:lumOff val="15000"/>
                  </a:schemeClr>
                </a:solidFill>
                <a:latin typeface="Calibri"/>
                <a:cs typeface="Calibri"/>
              </a:defRPr>
            </a:lvl5pPr>
            <a:lvl6pPr marL="3352128" indent="-304736" algn="l" rtl="0" fontAlgn="base">
              <a:spcBef>
                <a:spcPct val="20000"/>
              </a:spcBef>
              <a:spcAft>
                <a:spcPct val="0"/>
              </a:spcAft>
              <a:buChar char="»"/>
              <a:defRPr sz="2100">
                <a:solidFill>
                  <a:schemeClr val="tx1"/>
                </a:solidFill>
                <a:latin typeface="+mn-lt"/>
              </a:defRPr>
            </a:lvl6pPr>
            <a:lvl7pPr marL="3961610" indent="-304736" algn="l" rtl="0" fontAlgn="base">
              <a:spcBef>
                <a:spcPct val="20000"/>
              </a:spcBef>
              <a:spcAft>
                <a:spcPct val="0"/>
              </a:spcAft>
              <a:buChar char="»"/>
              <a:defRPr sz="2100">
                <a:solidFill>
                  <a:schemeClr val="tx1"/>
                </a:solidFill>
                <a:latin typeface="+mn-lt"/>
              </a:defRPr>
            </a:lvl7pPr>
            <a:lvl8pPr marL="4571088" indent="-304736" algn="l" rtl="0" fontAlgn="base">
              <a:spcBef>
                <a:spcPct val="20000"/>
              </a:spcBef>
              <a:spcAft>
                <a:spcPct val="0"/>
              </a:spcAft>
              <a:buChar char="»"/>
              <a:defRPr sz="2100">
                <a:solidFill>
                  <a:schemeClr val="tx1"/>
                </a:solidFill>
                <a:latin typeface="+mn-lt"/>
              </a:defRPr>
            </a:lvl8pPr>
            <a:lvl9pPr marL="5180565" indent="-304736" algn="l" rtl="0" fontAlgn="base">
              <a:spcBef>
                <a:spcPct val="20000"/>
              </a:spcBef>
              <a:spcAft>
                <a:spcPct val="0"/>
              </a:spcAft>
              <a:buChar char="»"/>
              <a:defRPr sz="2100">
                <a:solidFill>
                  <a:schemeClr val="tx1"/>
                </a:solidFill>
                <a:latin typeface="+mn-lt"/>
              </a:defRPr>
            </a:lvl9pPr>
          </a:lstStyle>
          <a:p>
            <a:pPr marL="0" indent="0" defTabSz="685800">
              <a:buNone/>
            </a:pPr>
            <a:r>
              <a:rPr lang="en-US" sz="3000" b="1" kern="0" dirty="0">
                <a:solidFill>
                  <a:schemeClr val="bg1"/>
                </a:solidFill>
                <a:latin typeface="Corbel" charset="0"/>
                <a:ea typeface="Corbel" charset="0"/>
                <a:cs typeface="Corbel" charset="0"/>
              </a:rPr>
              <a:t>Acknowledgements</a:t>
            </a:r>
          </a:p>
          <a:p>
            <a:pPr marL="0" indent="0" defTabSz="685800">
              <a:buNone/>
            </a:pPr>
            <a:endParaRPr lang="en-US" sz="750" b="1" kern="0" dirty="0">
              <a:latin typeface="Corbel" charset="0"/>
              <a:ea typeface="Corbel" charset="0"/>
              <a:cs typeface="Corbel" charset="0"/>
            </a:endParaRPr>
          </a:p>
          <a:p>
            <a:pPr defTabSz="685800"/>
            <a:r>
              <a:rPr lang="en-US" sz="1900" b="1" kern="0" dirty="0">
                <a:solidFill>
                  <a:schemeClr val="bg1"/>
                </a:solidFill>
                <a:latin typeface="Corbel" charset="0"/>
                <a:ea typeface="Corbel" charset="0"/>
                <a:cs typeface="Corbel" charset="0"/>
              </a:rPr>
              <a:t>CBOs/Social enterprises/Private clinics: </a:t>
            </a:r>
            <a:r>
              <a:rPr lang="en-US" sz="1900" kern="0" dirty="0">
                <a:solidFill>
                  <a:schemeClr val="bg1"/>
                </a:solidFill>
                <a:latin typeface="Corbel" charset="0"/>
                <a:ea typeface="Corbel" charset="0"/>
                <a:cs typeface="Corbel" charset="0"/>
              </a:rPr>
              <a:t>Lighthouse (Doan Tung), V-Smile, G3VN, </a:t>
            </a:r>
            <a:r>
              <a:rPr lang="en-US" sz="1900" kern="0" dirty="0" err="1">
                <a:solidFill>
                  <a:schemeClr val="bg1"/>
                </a:solidFill>
                <a:latin typeface="Corbel" charset="0"/>
                <a:ea typeface="Corbel" charset="0"/>
                <a:cs typeface="Corbel" charset="0"/>
              </a:rPr>
              <a:t>Aloboy</a:t>
            </a:r>
            <a:r>
              <a:rPr lang="en-US" sz="1900" kern="0" dirty="0">
                <a:solidFill>
                  <a:schemeClr val="bg1"/>
                </a:solidFill>
                <a:latin typeface="Corbel" charset="0"/>
                <a:ea typeface="Corbel" charset="0"/>
                <a:cs typeface="Corbel" charset="0"/>
              </a:rPr>
              <a:t>, M4M, Color of Life, Love Boy, V-Smile, Strong Ladies, National Network of TGW, Lighthouse, G-Link Clinic, Galant </a:t>
            </a:r>
            <a:r>
              <a:rPr lang="en-US" sz="1900" kern="0" dirty="0" smtClean="0">
                <a:solidFill>
                  <a:schemeClr val="bg1"/>
                </a:solidFill>
                <a:latin typeface="Corbel" charset="0"/>
                <a:ea typeface="Corbel" charset="0"/>
                <a:cs typeface="Corbel" charset="0"/>
              </a:rPr>
              <a:t>Clinic</a:t>
            </a:r>
            <a:r>
              <a:rPr lang="en-US" sz="1900" b="1" kern="0" dirty="0" smtClean="0">
                <a:solidFill>
                  <a:schemeClr val="bg1"/>
                </a:solidFill>
                <a:latin typeface="Corbel" charset="0"/>
                <a:ea typeface="Corbel" charset="0"/>
                <a:cs typeface="Corbel" charset="0"/>
              </a:rPr>
              <a:t>, </a:t>
            </a:r>
            <a:r>
              <a:rPr lang="en-US" sz="1900" kern="0" dirty="0">
                <a:solidFill>
                  <a:schemeClr val="bg1"/>
                </a:solidFill>
                <a:latin typeface="Corbel" charset="0"/>
                <a:ea typeface="Corbel" charset="0"/>
                <a:cs typeface="Corbel" charset="0"/>
              </a:rPr>
              <a:t>My Home Clinic, The </a:t>
            </a:r>
            <a:r>
              <a:rPr lang="en-US" sz="1900" kern="0" dirty="0" smtClean="0">
                <a:solidFill>
                  <a:schemeClr val="bg1"/>
                </a:solidFill>
                <a:latin typeface="Corbel" charset="0"/>
                <a:ea typeface="Corbel" charset="0"/>
                <a:cs typeface="Corbel" charset="0"/>
              </a:rPr>
              <a:t>Light clinic </a:t>
            </a:r>
            <a:endParaRPr lang="en-US" sz="1900" kern="0" dirty="0">
              <a:solidFill>
                <a:schemeClr val="bg1"/>
              </a:solidFill>
              <a:latin typeface="Corbel" charset="0"/>
              <a:ea typeface="Corbel" charset="0"/>
              <a:cs typeface="Corbel" charset="0"/>
            </a:endParaRPr>
          </a:p>
          <a:p>
            <a:pPr defTabSz="685800"/>
            <a:r>
              <a:rPr lang="en-US" sz="1900" b="1" kern="0" dirty="0" err="1">
                <a:solidFill>
                  <a:schemeClr val="bg1"/>
                </a:solidFill>
                <a:latin typeface="Corbel" charset="0"/>
                <a:ea typeface="Corbel" charset="0"/>
                <a:cs typeface="Corbel" charset="0"/>
              </a:rPr>
              <a:t>MoH</a:t>
            </a:r>
            <a:r>
              <a:rPr lang="en-US" sz="1900" b="1" kern="0" dirty="0">
                <a:solidFill>
                  <a:schemeClr val="bg1"/>
                </a:solidFill>
                <a:latin typeface="Corbel" charset="0"/>
                <a:ea typeface="Corbel" charset="0"/>
                <a:cs typeface="Corbel" charset="0"/>
              </a:rPr>
              <a:t>/VAAC</a:t>
            </a:r>
            <a:r>
              <a:rPr lang="en-US" sz="1900" kern="0" dirty="0">
                <a:solidFill>
                  <a:schemeClr val="bg1"/>
                </a:solidFill>
                <a:latin typeface="Corbel" charset="0"/>
                <a:ea typeface="Corbel" charset="0"/>
                <a:cs typeface="Corbel" charset="0"/>
              </a:rPr>
              <a:t>: Assoc. </a:t>
            </a:r>
            <a:r>
              <a:rPr lang="en-US" sz="1900" kern="0" dirty="0" smtClean="0">
                <a:solidFill>
                  <a:schemeClr val="bg1"/>
                </a:solidFill>
                <a:latin typeface="Corbel" charset="0"/>
                <a:ea typeface="Corbel" charset="0"/>
                <a:cs typeface="Corbel" charset="0"/>
              </a:rPr>
              <a:t>Prof. Nguyen Hoang Long, Assoc. Prof. </a:t>
            </a:r>
            <a:r>
              <a:rPr lang="en-US" sz="1900" kern="0" dirty="0">
                <a:solidFill>
                  <a:schemeClr val="bg1"/>
                </a:solidFill>
                <a:latin typeface="Corbel" charset="0"/>
                <a:ea typeface="Corbel" charset="0"/>
                <a:cs typeface="Corbel" charset="0"/>
              </a:rPr>
              <a:t>Phan </a:t>
            </a:r>
            <a:r>
              <a:rPr lang="en-US" sz="1900" kern="0" dirty="0" err="1">
                <a:solidFill>
                  <a:schemeClr val="bg1"/>
                </a:solidFill>
                <a:latin typeface="Corbel" charset="0"/>
                <a:ea typeface="Corbel" charset="0"/>
                <a:cs typeface="Corbel" charset="0"/>
              </a:rPr>
              <a:t>Thi</a:t>
            </a:r>
            <a:r>
              <a:rPr lang="en-US" sz="1900" kern="0" dirty="0">
                <a:solidFill>
                  <a:schemeClr val="bg1"/>
                </a:solidFill>
                <a:latin typeface="Corbel" charset="0"/>
                <a:ea typeface="Corbel" charset="0"/>
                <a:cs typeface="Corbel" charset="0"/>
              </a:rPr>
              <a:t> Thu Huong, Dr. Vo Hai Son, Dr. Do </a:t>
            </a:r>
            <a:r>
              <a:rPr lang="en-US" sz="1900" kern="0" dirty="0" err="1">
                <a:solidFill>
                  <a:schemeClr val="bg1"/>
                </a:solidFill>
                <a:latin typeface="Corbel" charset="0"/>
                <a:ea typeface="Corbel" charset="0"/>
                <a:cs typeface="Corbel" charset="0"/>
              </a:rPr>
              <a:t>Thi</a:t>
            </a:r>
            <a:r>
              <a:rPr lang="en-US" sz="1900" kern="0" dirty="0">
                <a:solidFill>
                  <a:schemeClr val="bg1"/>
                </a:solidFill>
                <a:latin typeface="Corbel" charset="0"/>
                <a:ea typeface="Corbel" charset="0"/>
                <a:cs typeface="Corbel" charset="0"/>
              </a:rPr>
              <a:t> </a:t>
            </a:r>
            <a:r>
              <a:rPr lang="en-US" sz="1900" kern="0" dirty="0" err="1" smtClean="0">
                <a:solidFill>
                  <a:schemeClr val="bg1"/>
                </a:solidFill>
                <a:latin typeface="Corbel" charset="0"/>
                <a:ea typeface="Corbel" charset="0"/>
                <a:cs typeface="Corbel" charset="0"/>
              </a:rPr>
              <a:t>Nhan</a:t>
            </a:r>
            <a:endParaRPr lang="en-US" sz="1900" b="1" kern="0" dirty="0">
              <a:solidFill>
                <a:schemeClr val="bg1"/>
              </a:solidFill>
              <a:latin typeface="Corbel" charset="0"/>
              <a:ea typeface="Corbel" charset="0"/>
              <a:cs typeface="Corbel" charset="0"/>
            </a:endParaRPr>
          </a:p>
          <a:p>
            <a:pPr defTabSz="685800"/>
            <a:r>
              <a:rPr lang="en-US" sz="1900" b="1" kern="0" dirty="0">
                <a:solidFill>
                  <a:schemeClr val="bg1"/>
                </a:solidFill>
                <a:latin typeface="Corbel" charset="0"/>
                <a:ea typeface="Corbel" charset="0"/>
                <a:cs typeface="Corbel" charset="0"/>
              </a:rPr>
              <a:t>USAID Vietnam</a:t>
            </a:r>
            <a:r>
              <a:rPr lang="en-US" sz="1900" kern="0" dirty="0">
                <a:solidFill>
                  <a:schemeClr val="bg1"/>
                </a:solidFill>
                <a:latin typeface="Corbel" charset="0"/>
                <a:ea typeface="Corbel" charset="0"/>
                <a:cs typeface="Corbel" charset="0"/>
              </a:rPr>
              <a:t>: Ms. Ngo Minh Trang, Ms. Nguyen </a:t>
            </a:r>
            <a:r>
              <a:rPr lang="en-US" sz="1900" kern="0" dirty="0" err="1">
                <a:solidFill>
                  <a:schemeClr val="bg1"/>
                </a:solidFill>
                <a:latin typeface="Corbel" charset="0"/>
                <a:ea typeface="Corbel" charset="0"/>
                <a:cs typeface="Corbel" charset="0"/>
              </a:rPr>
              <a:t>Thi</a:t>
            </a:r>
            <a:r>
              <a:rPr lang="en-US" sz="1900" kern="0" dirty="0">
                <a:solidFill>
                  <a:schemeClr val="bg1"/>
                </a:solidFill>
                <a:latin typeface="Corbel" charset="0"/>
                <a:ea typeface="Corbel" charset="0"/>
                <a:cs typeface="Corbel" charset="0"/>
              </a:rPr>
              <a:t> Minh Huong, Dr. John </a:t>
            </a:r>
            <a:r>
              <a:rPr lang="en-US" sz="1900" kern="0" dirty="0" err="1">
                <a:solidFill>
                  <a:schemeClr val="bg1"/>
                </a:solidFill>
                <a:latin typeface="Corbel" charset="0"/>
                <a:ea typeface="Corbel" charset="0"/>
                <a:cs typeface="Corbel" charset="0"/>
              </a:rPr>
              <a:t>Eyres</a:t>
            </a:r>
            <a:r>
              <a:rPr lang="en-US" sz="1900" kern="0" dirty="0">
                <a:solidFill>
                  <a:schemeClr val="bg1"/>
                </a:solidFill>
                <a:latin typeface="Corbel" charset="0"/>
                <a:ea typeface="Corbel" charset="0"/>
                <a:cs typeface="Corbel" charset="0"/>
              </a:rPr>
              <a:t>, Ms. Mei Mei Peng</a:t>
            </a:r>
            <a:r>
              <a:rPr lang="en-US" sz="1900" b="1" kern="0" dirty="0" smtClean="0">
                <a:solidFill>
                  <a:schemeClr val="bg1"/>
                </a:solidFill>
                <a:latin typeface="Corbel" charset="0"/>
                <a:ea typeface="Corbel" charset="0"/>
                <a:cs typeface="Corbel" charset="0"/>
              </a:rPr>
              <a:t>\</a:t>
            </a:r>
            <a:endParaRPr lang="en-US" sz="1900" b="1" kern="0" dirty="0">
              <a:solidFill>
                <a:schemeClr val="bg1"/>
              </a:solidFill>
              <a:latin typeface="Corbel" charset="0"/>
              <a:ea typeface="Corbel" charset="0"/>
              <a:cs typeface="Corbel" charset="0"/>
            </a:endParaRPr>
          </a:p>
          <a:p>
            <a:pPr defTabSz="685800"/>
            <a:r>
              <a:rPr lang="en-US" sz="1900" b="1" kern="0" dirty="0">
                <a:solidFill>
                  <a:schemeClr val="bg1"/>
                </a:solidFill>
                <a:latin typeface="Corbel" charset="0"/>
                <a:ea typeface="Corbel" charset="0"/>
                <a:cs typeface="Corbel" charset="0"/>
              </a:rPr>
              <a:t>PATH</a:t>
            </a:r>
            <a:r>
              <a:rPr lang="en-US" sz="1900" kern="0" dirty="0">
                <a:solidFill>
                  <a:schemeClr val="bg1"/>
                </a:solidFill>
                <a:latin typeface="Corbel" charset="0"/>
                <a:ea typeface="Corbel" charset="0"/>
                <a:cs typeface="Corbel" charset="0"/>
              </a:rPr>
              <a:t>: Dr. Kimberly Green, Dr. Vu Ngoc </a:t>
            </a:r>
            <a:r>
              <a:rPr lang="en-US" sz="1900" kern="0" dirty="0" err="1">
                <a:solidFill>
                  <a:schemeClr val="bg1"/>
                </a:solidFill>
                <a:latin typeface="Corbel" charset="0"/>
                <a:ea typeface="Corbel" charset="0"/>
                <a:cs typeface="Corbel" charset="0"/>
              </a:rPr>
              <a:t>Bao</a:t>
            </a:r>
            <a:r>
              <a:rPr lang="en-US" sz="1900" kern="0" dirty="0">
                <a:solidFill>
                  <a:schemeClr val="bg1"/>
                </a:solidFill>
                <a:latin typeface="Corbel" charset="0"/>
                <a:ea typeface="Corbel" charset="0"/>
                <a:cs typeface="Corbel" charset="0"/>
              </a:rPr>
              <a:t>, Ms. Tran </a:t>
            </a:r>
            <a:r>
              <a:rPr lang="en-US" sz="1900" kern="0" dirty="0" err="1">
                <a:solidFill>
                  <a:schemeClr val="bg1"/>
                </a:solidFill>
                <a:latin typeface="Corbel" charset="0"/>
                <a:ea typeface="Corbel" charset="0"/>
                <a:cs typeface="Corbel" charset="0"/>
              </a:rPr>
              <a:t>Thi</a:t>
            </a:r>
            <a:r>
              <a:rPr lang="en-US" sz="1900" kern="0" dirty="0">
                <a:solidFill>
                  <a:schemeClr val="bg1"/>
                </a:solidFill>
                <a:latin typeface="Corbel" charset="0"/>
                <a:ea typeface="Corbel" charset="0"/>
                <a:cs typeface="Corbel" charset="0"/>
              </a:rPr>
              <a:t> </a:t>
            </a:r>
            <a:r>
              <a:rPr lang="en-US" sz="1900" kern="0" dirty="0" err="1">
                <a:solidFill>
                  <a:schemeClr val="bg1"/>
                </a:solidFill>
                <a:latin typeface="Corbel" charset="0"/>
                <a:ea typeface="Corbel" charset="0"/>
                <a:cs typeface="Corbel" charset="0"/>
              </a:rPr>
              <a:t>Tham</a:t>
            </a:r>
            <a:r>
              <a:rPr lang="en-US" sz="1900" kern="0" dirty="0">
                <a:solidFill>
                  <a:schemeClr val="bg1"/>
                </a:solidFill>
                <a:latin typeface="Corbel" charset="0"/>
                <a:ea typeface="Corbel" charset="0"/>
                <a:cs typeface="Corbel" charset="0"/>
              </a:rPr>
              <a:t>, Mr. Viet Dung, Ms. Doan Hong Anh, Mr. </a:t>
            </a:r>
            <a:r>
              <a:rPr lang="en-US" sz="1900" kern="0" dirty="0" err="1">
                <a:solidFill>
                  <a:schemeClr val="bg1"/>
                </a:solidFill>
                <a:latin typeface="Corbel" charset="0"/>
                <a:ea typeface="Corbel" charset="0"/>
                <a:cs typeface="Corbel" charset="0"/>
              </a:rPr>
              <a:t>Bao</a:t>
            </a:r>
            <a:r>
              <a:rPr lang="en-US" sz="1900" kern="0" dirty="0">
                <a:solidFill>
                  <a:schemeClr val="bg1"/>
                </a:solidFill>
                <a:latin typeface="Corbel" charset="0"/>
                <a:ea typeface="Corbel" charset="0"/>
                <a:cs typeface="Corbel" charset="0"/>
              </a:rPr>
              <a:t> An, Dr. Nguyen </a:t>
            </a:r>
            <a:r>
              <a:rPr lang="en-US" sz="1900" kern="0" dirty="0" err="1">
                <a:solidFill>
                  <a:schemeClr val="bg1"/>
                </a:solidFill>
                <a:latin typeface="Corbel" charset="0"/>
                <a:ea typeface="Corbel" charset="0"/>
                <a:cs typeface="Corbel" charset="0"/>
              </a:rPr>
              <a:t>Thi</a:t>
            </a:r>
            <a:r>
              <a:rPr lang="en-US" sz="1900" kern="0" dirty="0">
                <a:solidFill>
                  <a:schemeClr val="bg1"/>
                </a:solidFill>
                <a:latin typeface="Corbel" charset="0"/>
                <a:ea typeface="Corbel" charset="0"/>
                <a:cs typeface="Corbel" charset="0"/>
              </a:rPr>
              <a:t> Hoang Yen; Dr. Johannes van </a:t>
            </a:r>
            <a:r>
              <a:rPr lang="en-US" sz="1900" kern="0" dirty="0" smtClean="0">
                <a:solidFill>
                  <a:schemeClr val="bg1"/>
                </a:solidFill>
                <a:latin typeface="Corbel" charset="0"/>
                <a:ea typeface="Corbel" charset="0"/>
                <a:cs typeface="Corbel" charset="0"/>
              </a:rPr>
              <a:t>Dam</a:t>
            </a:r>
            <a:endParaRPr lang="en-US" sz="1900" b="1" kern="0" dirty="0" smtClean="0">
              <a:solidFill>
                <a:schemeClr val="bg1"/>
              </a:solidFill>
              <a:latin typeface="Corbel" charset="0"/>
              <a:ea typeface="Corbel" charset="0"/>
              <a:cs typeface="Corbel" charset="0"/>
            </a:endParaRPr>
          </a:p>
          <a:p>
            <a:pPr defTabSz="685800"/>
            <a:r>
              <a:rPr lang="en-US" sz="1900" b="1" kern="0" dirty="0" smtClean="0">
                <a:solidFill>
                  <a:schemeClr val="bg1"/>
                </a:solidFill>
                <a:latin typeface="Corbel" charset="0"/>
                <a:ea typeface="Corbel" charset="0"/>
                <a:cs typeface="Corbel" charset="0"/>
              </a:rPr>
              <a:t>WHO</a:t>
            </a:r>
            <a:r>
              <a:rPr lang="en-US" sz="1900" b="1" kern="0" dirty="0">
                <a:solidFill>
                  <a:schemeClr val="bg1"/>
                </a:solidFill>
                <a:latin typeface="Corbel" charset="0"/>
                <a:ea typeface="Corbel" charset="0"/>
                <a:cs typeface="Corbel" charset="0"/>
              </a:rPr>
              <a:t>: Dr. </a:t>
            </a:r>
            <a:r>
              <a:rPr lang="en-US" sz="1900" kern="0" dirty="0">
                <a:solidFill>
                  <a:schemeClr val="bg1"/>
                </a:solidFill>
                <a:latin typeface="Corbel" charset="0"/>
                <a:ea typeface="Corbel" charset="0"/>
                <a:cs typeface="Corbel" charset="0"/>
              </a:rPr>
              <a:t>Nguyen </a:t>
            </a:r>
            <a:r>
              <a:rPr lang="en-US" sz="1900" kern="0" dirty="0" err="1">
                <a:solidFill>
                  <a:schemeClr val="bg1"/>
                </a:solidFill>
                <a:latin typeface="Corbel" charset="0"/>
                <a:ea typeface="Corbel" charset="0"/>
                <a:cs typeface="Corbel" charset="0"/>
              </a:rPr>
              <a:t>Thi</a:t>
            </a:r>
            <a:r>
              <a:rPr lang="en-US" sz="1900" kern="0" dirty="0">
                <a:solidFill>
                  <a:schemeClr val="bg1"/>
                </a:solidFill>
                <a:latin typeface="Corbel" charset="0"/>
                <a:ea typeface="Corbel" charset="0"/>
                <a:cs typeface="Corbel" charset="0"/>
              </a:rPr>
              <a:t> Van</a:t>
            </a:r>
          </a:p>
        </p:txBody>
      </p:sp>
      <p:sp>
        <p:nvSpPr>
          <p:cNvPr id="7" name="TextBox 6"/>
          <p:cNvSpPr txBox="1"/>
          <p:nvPr/>
        </p:nvSpPr>
        <p:spPr>
          <a:xfrm>
            <a:off x="207183" y="6292369"/>
            <a:ext cx="8626574" cy="508958"/>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4075904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8762" y="2019393"/>
            <a:ext cx="3606093" cy="2990726"/>
          </a:xfrm>
          <a:prstGeom prst="rect">
            <a:avLst/>
          </a:prstGeom>
        </p:spPr>
      </p:pic>
      <p:sp>
        <p:nvSpPr>
          <p:cNvPr id="10" name="Title 9"/>
          <p:cNvSpPr>
            <a:spLocks noGrp="1"/>
          </p:cNvSpPr>
          <p:nvPr>
            <p:ph type="title" idx="4294967295"/>
          </p:nvPr>
        </p:nvSpPr>
        <p:spPr>
          <a:xfrm>
            <a:off x="241302" y="1115854"/>
            <a:ext cx="8822587" cy="657225"/>
          </a:xfrm>
          <a:solidFill>
            <a:schemeClr val="bg1"/>
          </a:solidFill>
        </p:spPr>
        <p:txBody>
          <a:bodyPr>
            <a:normAutofit/>
          </a:bodyPr>
          <a:lstStyle/>
          <a:p>
            <a:pPr algn="ctr"/>
            <a:r>
              <a:rPr lang="en-US" sz="3000">
                <a:solidFill>
                  <a:srgbClr val="00B0F0"/>
                </a:solidFill>
                <a:latin typeface="Corbel" charset="0"/>
                <a:ea typeface="Corbel" charset="0"/>
                <a:cs typeface="Corbel" charset="0"/>
              </a:rPr>
              <a:t>One size fits all before 2015</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t="14175"/>
          <a:stretch/>
        </p:blipFill>
        <p:spPr>
          <a:xfrm>
            <a:off x="3999020" y="2840764"/>
            <a:ext cx="4422179" cy="2493043"/>
          </a:xfrm>
          <a:prstGeom prst="rect">
            <a:avLst/>
          </a:prstGeom>
        </p:spPr>
      </p:pic>
      <p:sp>
        <p:nvSpPr>
          <p:cNvPr id="3" name="TextBox 2"/>
          <p:cNvSpPr txBox="1"/>
          <p:nvPr/>
        </p:nvSpPr>
        <p:spPr>
          <a:xfrm>
            <a:off x="8115300" y="1365250"/>
            <a:ext cx="866775" cy="311624"/>
          </a:xfrm>
          <a:prstGeom prst="rect">
            <a:avLst/>
          </a:prstGeom>
          <a:solidFill>
            <a:schemeClr val="bg1"/>
          </a:solidFill>
        </p:spPr>
        <p:txBody>
          <a:bodyPr wrap="square" rtlCol="0">
            <a:spAutoFit/>
          </a:bodyPr>
          <a:lstStyle/>
          <a:p>
            <a:endParaRPr lang="en-US" sz="1425"/>
          </a:p>
        </p:txBody>
      </p:sp>
      <p:sp>
        <p:nvSpPr>
          <p:cNvPr id="5" name="TextBox 4"/>
          <p:cNvSpPr txBox="1"/>
          <p:nvPr/>
        </p:nvSpPr>
        <p:spPr>
          <a:xfrm>
            <a:off x="4944073" y="2147917"/>
            <a:ext cx="3477126" cy="553998"/>
          </a:xfrm>
          <a:prstGeom prst="rect">
            <a:avLst/>
          </a:prstGeom>
          <a:noFill/>
        </p:spPr>
        <p:txBody>
          <a:bodyPr wrap="square" rtlCol="0">
            <a:spAutoFit/>
          </a:bodyPr>
          <a:lstStyle/>
          <a:p>
            <a:pPr algn="ctr"/>
            <a:r>
              <a:rPr lang="en-US" sz="1500" b="1" dirty="0">
                <a:latin typeface="Corbel" charset="0"/>
                <a:ea typeface="Corbel" charset="0"/>
                <a:cs typeface="Corbel" charset="0"/>
              </a:rPr>
              <a:t>Annual HIV testing uptake was relatively low </a:t>
            </a:r>
            <a:r>
              <a:rPr lang="en-US" sz="1500" b="1">
                <a:latin typeface="Corbel" charset="0"/>
                <a:ea typeface="Corbel" charset="0"/>
                <a:cs typeface="Corbel" charset="0"/>
              </a:rPr>
              <a:t>and steady</a:t>
            </a:r>
            <a:endParaRPr lang="en-US" sz="1500" b="1" dirty="0">
              <a:latin typeface="Corbel" charset="0"/>
              <a:ea typeface="Corbel" charset="0"/>
              <a:cs typeface="Corbel" charset="0"/>
            </a:endParaRPr>
          </a:p>
        </p:txBody>
      </p:sp>
      <p:sp>
        <p:nvSpPr>
          <p:cNvPr id="9" name="TextBox 8"/>
          <p:cNvSpPr txBox="1"/>
          <p:nvPr/>
        </p:nvSpPr>
        <p:spPr>
          <a:xfrm>
            <a:off x="678763" y="4701340"/>
            <a:ext cx="3454085" cy="553998"/>
          </a:xfrm>
          <a:prstGeom prst="rect">
            <a:avLst/>
          </a:prstGeom>
          <a:noFill/>
        </p:spPr>
        <p:txBody>
          <a:bodyPr wrap="square" rtlCol="0">
            <a:spAutoFit/>
          </a:bodyPr>
          <a:lstStyle/>
          <a:p>
            <a:pPr algn="ctr"/>
            <a:r>
              <a:rPr lang="en-US" sz="1500" b="1" dirty="0">
                <a:latin typeface="Corbel" charset="0"/>
                <a:ea typeface="Corbel" charset="0"/>
                <a:cs typeface="Corbel" charset="0"/>
              </a:rPr>
              <a:t>HIV testing services were </a:t>
            </a:r>
            <a:r>
              <a:rPr lang="en-US" sz="1500" b="1" dirty="0" smtClean="0">
                <a:latin typeface="Corbel" charset="0"/>
                <a:ea typeface="Corbel" charset="0"/>
                <a:cs typeface="Corbel" charset="0"/>
              </a:rPr>
              <a:t>offered </a:t>
            </a:r>
            <a:r>
              <a:rPr lang="en-US" sz="1500" b="1" dirty="0">
                <a:latin typeface="Corbel" charset="0"/>
                <a:ea typeface="Corbel" charset="0"/>
                <a:cs typeface="Corbel" charset="0"/>
              </a:rPr>
              <a:t>in public health facilities</a:t>
            </a:r>
          </a:p>
        </p:txBody>
      </p:sp>
      <p:sp>
        <p:nvSpPr>
          <p:cNvPr id="11" name="TextBox 10"/>
          <p:cNvSpPr txBox="1"/>
          <p:nvPr/>
        </p:nvSpPr>
        <p:spPr>
          <a:xfrm>
            <a:off x="207183" y="6292369"/>
            <a:ext cx="8626574" cy="508958"/>
          </a:xfrm>
          <a:prstGeom prst="rect">
            <a:avLst/>
          </a:prstGeom>
          <a:solidFill>
            <a:schemeClr val="bg1"/>
          </a:solidFill>
        </p:spPr>
        <p:txBody>
          <a:bodyPr wrap="square" rtlCol="0">
            <a:spAutoFit/>
          </a:bodyPr>
          <a:lstStyle/>
          <a:p>
            <a:endParaRPr lang="en-US"/>
          </a:p>
        </p:txBody>
      </p:sp>
      <p:sp>
        <p:nvSpPr>
          <p:cNvPr id="2" name="TextBox 1"/>
          <p:cNvSpPr txBox="1"/>
          <p:nvPr/>
        </p:nvSpPr>
        <p:spPr>
          <a:xfrm>
            <a:off x="207183" y="6154433"/>
            <a:ext cx="8626574" cy="784830"/>
          </a:xfrm>
          <a:prstGeom prst="rect">
            <a:avLst/>
          </a:prstGeom>
          <a:noFill/>
        </p:spPr>
        <p:txBody>
          <a:bodyPr wrap="square" rtlCol="0">
            <a:spAutoFit/>
          </a:bodyPr>
          <a:lstStyle/>
          <a:p>
            <a:r>
              <a:rPr lang="en-US" sz="900" dirty="0">
                <a:latin typeface="Calibri" charset="0"/>
                <a:ea typeface="Calibri" charset="0"/>
                <a:cs typeface="Calibri" charset="0"/>
              </a:rPr>
              <a:t>Sources: UNAIDS. HIV investment case, Hanoi, Vietnam, 2015; USAID/PATH Healthy Markets. Key population consumer survey final report, December 2015; </a:t>
            </a:r>
            <a:r>
              <a:rPr lang="en-US" sz="900" dirty="0" err="1">
                <a:latin typeface="Calibri" charset="0"/>
                <a:ea typeface="Calibri" charset="0"/>
                <a:cs typeface="Calibri" charset="0"/>
              </a:rPr>
              <a:t>MoH</a:t>
            </a:r>
            <a:r>
              <a:rPr lang="en-US" sz="900" dirty="0">
                <a:latin typeface="Calibri" charset="0"/>
                <a:ea typeface="Calibri" charset="0"/>
                <a:cs typeface="Calibri" charset="0"/>
              </a:rPr>
              <a:t>, HSS+ results 2015 &amp; 2016, Hanoi, Vietnam, 2017 ; </a:t>
            </a:r>
            <a:r>
              <a:rPr lang="en-US" sz="900" dirty="0">
                <a:latin typeface="Calibri" charset="0"/>
                <a:ea typeface="ＭＳ 明朝" charset="-128"/>
                <a:cs typeface="Times New Roman" charset="0"/>
              </a:rPr>
              <a:t>Sources: </a:t>
            </a:r>
            <a:r>
              <a:rPr lang="en-GB" sz="900" dirty="0">
                <a:latin typeface="Calibri" charset="0"/>
                <a:ea typeface="ＭＳ 明朝" charset="-128"/>
                <a:cs typeface="Times New Roman" charset="0"/>
              </a:rPr>
              <a:t>Estimation and Projection Package; C/R: case reports; D28: routine monitoring as per Decision 28. Source: US </a:t>
            </a:r>
            <a:r>
              <a:rPr lang="en-GB" sz="900" dirty="0" err="1">
                <a:latin typeface="Calibri" charset="0"/>
                <a:ea typeface="ＭＳ 明朝" charset="-128"/>
                <a:cs typeface="Times New Roman" charset="0"/>
              </a:rPr>
              <a:t>Centers</a:t>
            </a:r>
            <a:r>
              <a:rPr lang="en-GB" sz="900" dirty="0">
                <a:latin typeface="Calibri" charset="0"/>
                <a:ea typeface="ＭＳ 明朝" charset="-128"/>
                <a:cs typeface="Times New Roman" charset="0"/>
              </a:rPr>
              <a:t> for Disease Control. Situation Analysis. DRAFT. 2014. </a:t>
            </a:r>
            <a:endParaRPr lang="en-US" sz="900" dirty="0">
              <a:latin typeface="Times New Roman" charset="0"/>
              <a:ea typeface="ＭＳ 明朝" charset="-128"/>
            </a:endParaRPr>
          </a:p>
          <a:p>
            <a:endParaRPr lang="en-US" sz="900" dirty="0">
              <a:latin typeface="Calibri" charset="0"/>
              <a:ea typeface="Calibri" charset="0"/>
              <a:cs typeface="Calibri" charset="0"/>
            </a:endParaRPr>
          </a:p>
          <a:p>
            <a:endParaRPr lang="en-US" sz="900" dirty="0">
              <a:latin typeface="Calibri" charset="0"/>
              <a:ea typeface="Calibri" charset="0"/>
              <a:cs typeface="Calibri" charset="0"/>
            </a:endParaRPr>
          </a:p>
        </p:txBody>
      </p:sp>
    </p:spTree>
    <p:extLst>
      <p:ext uri="{BB962C8B-B14F-4D97-AF65-F5344CB8AC3E}">
        <p14:creationId xmlns:p14="http://schemas.microsoft.com/office/powerpoint/2010/main" val="1704241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93650" y="1370984"/>
            <a:ext cx="8156702" cy="657225"/>
          </a:xfrm>
          <a:solidFill>
            <a:schemeClr val="bg1"/>
          </a:solidFill>
        </p:spPr>
        <p:txBody>
          <a:bodyPr/>
          <a:lstStyle/>
          <a:p>
            <a:pPr algn="ctr"/>
            <a:r>
              <a:rPr lang="en-US" sz="3200" dirty="0" smtClean="0">
                <a:solidFill>
                  <a:srgbClr val="00B0F0"/>
                </a:solidFill>
                <a:latin typeface="Corbel" charset="0"/>
                <a:ea typeface="Corbel" charset="0"/>
                <a:cs typeface="Corbel" charset="0"/>
              </a:rPr>
              <a:t>Enter 90-90-90</a:t>
            </a:r>
            <a:r>
              <a:rPr lang="mr-IN" sz="3200" dirty="0" smtClean="0">
                <a:solidFill>
                  <a:srgbClr val="00B0F0"/>
                </a:solidFill>
                <a:latin typeface="Corbel" charset="0"/>
                <a:ea typeface="Corbel" charset="0"/>
                <a:cs typeface="Corbel" charset="0"/>
              </a:rPr>
              <a:t>…</a:t>
            </a:r>
            <a:endParaRPr lang="en-US" sz="3200" dirty="0">
              <a:solidFill>
                <a:srgbClr val="00B0F0"/>
              </a:solidFill>
              <a:latin typeface="Corbel" charset="0"/>
              <a:ea typeface="Corbel" charset="0"/>
              <a:cs typeface="Corbel"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3622" y="2574786"/>
            <a:ext cx="3914964" cy="260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 y="5993378"/>
            <a:ext cx="9144000" cy="969496"/>
          </a:xfrm>
          <a:prstGeom prst="rect">
            <a:avLst/>
          </a:prstGeom>
          <a:solidFill>
            <a:schemeClr val="bg1"/>
          </a:solidFill>
        </p:spPr>
        <p:txBody>
          <a:bodyPr wrap="square" rtlCol="0">
            <a:spAutoFit/>
          </a:bodyPr>
          <a:lstStyle/>
          <a:p>
            <a:endParaRPr lang="en-US" sz="1425" dirty="0"/>
          </a:p>
          <a:p>
            <a:endParaRPr lang="en-US" sz="1425" dirty="0"/>
          </a:p>
          <a:p>
            <a:endParaRPr lang="en-US" sz="1425" dirty="0"/>
          </a:p>
          <a:p>
            <a:endParaRPr lang="en-US" sz="1425" dirty="0"/>
          </a:p>
        </p:txBody>
      </p:sp>
      <p:sp>
        <p:nvSpPr>
          <p:cNvPr id="2" name="TextBox 1"/>
          <p:cNvSpPr txBox="1"/>
          <p:nvPr/>
        </p:nvSpPr>
        <p:spPr>
          <a:xfrm>
            <a:off x="271132" y="6539955"/>
            <a:ext cx="6222999" cy="253916"/>
          </a:xfrm>
          <a:prstGeom prst="rect">
            <a:avLst/>
          </a:prstGeom>
          <a:noFill/>
        </p:spPr>
        <p:txBody>
          <a:bodyPr wrap="square" rtlCol="0">
            <a:spAutoFit/>
          </a:bodyPr>
          <a:lstStyle/>
          <a:p>
            <a:r>
              <a:rPr lang="en-US" sz="1050" dirty="0">
                <a:latin typeface="Calibri" charset="0"/>
                <a:ea typeface="Calibri" charset="0"/>
                <a:cs typeface="Calibri" charset="0"/>
              </a:rPr>
              <a:t>Sources: UNAIDS. HIV investment case, Hanoi, Vietnam, 2015</a:t>
            </a:r>
            <a:endParaRPr lang="en-US" sz="1425" dirty="0">
              <a:latin typeface="Calibri" charset="0"/>
              <a:ea typeface="Calibri" charset="0"/>
              <a:cs typeface="Calibri" charset="0"/>
            </a:endParaRPr>
          </a:p>
        </p:txBody>
      </p:sp>
      <p:sp>
        <p:nvSpPr>
          <p:cNvPr id="11" name="Content Placeholder 2"/>
          <p:cNvSpPr txBox="1">
            <a:spLocks/>
          </p:cNvSpPr>
          <p:nvPr/>
        </p:nvSpPr>
        <p:spPr>
          <a:xfrm>
            <a:off x="4702834" y="2495102"/>
            <a:ext cx="4228372" cy="3983024"/>
          </a:xfrm>
          <a:prstGeom prst="rect">
            <a:avLst/>
          </a:prstGeom>
        </p:spPr>
        <p:txBody>
          <a:bodyPr/>
          <a:lstStyle>
            <a:lvl1pPr marL="342830" indent="-342830" algn="l" rtl="0" eaLnBrk="0" fontAlgn="base" hangingPunct="0">
              <a:spcBef>
                <a:spcPct val="20000"/>
              </a:spcBef>
              <a:spcAft>
                <a:spcPct val="0"/>
              </a:spcAft>
              <a:buChar char="•"/>
              <a:defRPr sz="1800">
                <a:solidFill>
                  <a:schemeClr val="tx1">
                    <a:lumMod val="85000"/>
                    <a:lumOff val="15000"/>
                  </a:schemeClr>
                </a:solidFill>
                <a:latin typeface="Calibri"/>
                <a:ea typeface="+mn-ea"/>
                <a:cs typeface="Calibri"/>
              </a:defRPr>
            </a:lvl1pPr>
            <a:lvl2pPr marL="742805" indent="-285694" algn="l" rtl="0" eaLnBrk="0" fontAlgn="base" hangingPunct="0">
              <a:spcBef>
                <a:spcPct val="20000"/>
              </a:spcBef>
              <a:spcAft>
                <a:spcPct val="0"/>
              </a:spcAft>
              <a:buChar char="–"/>
              <a:defRPr sz="1800">
                <a:solidFill>
                  <a:schemeClr val="tx1">
                    <a:lumMod val="85000"/>
                    <a:lumOff val="15000"/>
                  </a:schemeClr>
                </a:solidFill>
                <a:latin typeface="Calibri"/>
                <a:cs typeface="Calibri"/>
              </a:defRPr>
            </a:lvl2pPr>
            <a:lvl3pPr marL="1142773" indent="-228552" algn="l" rtl="0" eaLnBrk="0" fontAlgn="base" hangingPunct="0">
              <a:spcBef>
                <a:spcPct val="20000"/>
              </a:spcBef>
              <a:spcAft>
                <a:spcPct val="0"/>
              </a:spcAft>
              <a:buChar char="•"/>
              <a:defRPr sz="1800">
                <a:solidFill>
                  <a:schemeClr val="tx1">
                    <a:lumMod val="85000"/>
                    <a:lumOff val="15000"/>
                  </a:schemeClr>
                </a:solidFill>
                <a:latin typeface="Calibri"/>
                <a:cs typeface="Calibri"/>
              </a:defRPr>
            </a:lvl3pPr>
            <a:lvl4pPr marL="1599880" indent="-228552" algn="l" rtl="0" eaLnBrk="0" fontAlgn="base" hangingPunct="0">
              <a:spcBef>
                <a:spcPct val="20000"/>
              </a:spcBef>
              <a:spcAft>
                <a:spcPct val="0"/>
              </a:spcAft>
              <a:buChar char="–"/>
              <a:defRPr sz="1800">
                <a:solidFill>
                  <a:schemeClr val="tx1">
                    <a:lumMod val="85000"/>
                    <a:lumOff val="15000"/>
                  </a:schemeClr>
                </a:solidFill>
                <a:latin typeface="Calibri"/>
                <a:cs typeface="Calibri"/>
              </a:defRPr>
            </a:lvl4pPr>
            <a:lvl5pPr marL="2056991" indent="-228552" algn="l" rtl="0" eaLnBrk="0" fontAlgn="base" hangingPunct="0">
              <a:spcBef>
                <a:spcPct val="20000"/>
              </a:spcBef>
              <a:spcAft>
                <a:spcPct val="0"/>
              </a:spcAft>
              <a:buChar char="»"/>
              <a:defRPr sz="1800">
                <a:solidFill>
                  <a:schemeClr val="tx1">
                    <a:lumMod val="85000"/>
                    <a:lumOff val="15000"/>
                  </a:schemeClr>
                </a:solidFill>
                <a:latin typeface="Calibri"/>
                <a:cs typeface="Calibri"/>
              </a:defRPr>
            </a:lvl5pPr>
            <a:lvl6pPr marL="2514096" indent="-228552" algn="l" rtl="0" fontAlgn="base">
              <a:spcBef>
                <a:spcPct val="20000"/>
              </a:spcBef>
              <a:spcAft>
                <a:spcPct val="0"/>
              </a:spcAft>
              <a:buChar char="»"/>
              <a:defRPr sz="1575">
                <a:solidFill>
                  <a:schemeClr val="tx1"/>
                </a:solidFill>
                <a:latin typeface="+mn-lt"/>
              </a:defRPr>
            </a:lvl6pPr>
            <a:lvl7pPr marL="2971208" indent="-228552" algn="l" rtl="0" fontAlgn="base">
              <a:spcBef>
                <a:spcPct val="20000"/>
              </a:spcBef>
              <a:spcAft>
                <a:spcPct val="0"/>
              </a:spcAft>
              <a:buChar char="»"/>
              <a:defRPr sz="1575">
                <a:solidFill>
                  <a:schemeClr val="tx1"/>
                </a:solidFill>
                <a:latin typeface="+mn-lt"/>
              </a:defRPr>
            </a:lvl7pPr>
            <a:lvl8pPr marL="3428316" indent="-228552" algn="l" rtl="0" fontAlgn="base">
              <a:spcBef>
                <a:spcPct val="20000"/>
              </a:spcBef>
              <a:spcAft>
                <a:spcPct val="0"/>
              </a:spcAft>
              <a:buChar char="»"/>
              <a:defRPr sz="1575">
                <a:solidFill>
                  <a:schemeClr val="tx1"/>
                </a:solidFill>
                <a:latin typeface="+mn-lt"/>
              </a:defRPr>
            </a:lvl8pPr>
            <a:lvl9pPr marL="3885424" indent="-228552" algn="l" rtl="0" fontAlgn="base">
              <a:spcBef>
                <a:spcPct val="20000"/>
              </a:spcBef>
              <a:spcAft>
                <a:spcPct val="0"/>
              </a:spcAft>
              <a:buChar char="»"/>
              <a:defRPr sz="1575">
                <a:solidFill>
                  <a:schemeClr val="tx1"/>
                </a:solidFill>
                <a:latin typeface="+mn-lt"/>
              </a:defRPr>
            </a:lvl9pPr>
          </a:lstStyle>
          <a:p>
            <a:pPr marL="0" indent="0" defTabSz="914400">
              <a:buFontTx/>
              <a:buNone/>
            </a:pPr>
            <a:r>
              <a:rPr lang="en-US" sz="2200" b="1" kern="0" dirty="0" smtClean="0">
                <a:latin typeface="Gill Sans" charset="0"/>
                <a:ea typeface="Gill Sans" charset="0"/>
                <a:cs typeface="Gill Sans" charset="0"/>
              </a:rPr>
              <a:t>Opening the door for many differentiated services:</a:t>
            </a:r>
          </a:p>
          <a:p>
            <a:pPr marL="0" indent="0" defTabSz="914400">
              <a:buFontTx/>
              <a:buNone/>
            </a:pPr>
            <a:r>
              <a:rPr lang="en-US" sz="1500" kern="0" dirty="0" smtClean="0">
                <a:latin typeface="Gill Sans" charset="0"/>
                <a:ea typeface="Gill Sans" charset="0"/>
                <a:cs typeface="Gill Sans" charset="0"/>
              </a:rPr>
              <a:t> </a:t>
            </a:r>
          </a:p>
          <a:p>
            <a:pPr defTabSz="914400"/>
            <a:r>
              <a:rPr lang="en-US" sz="2200" b="1" kern="0" dirty="0" smtClean="0">
                <a:latin typeface="Calibri" charset="0"/>
                <a:ea typeface="Calibri" charset="0"/>
                <a:cs typeface="Calibri" charset="0"/>
              </a:rPr>
              <a:t>HIV lay provider and self testing </a:t>
            </a:r>
          </a:p>
          <a:p>
            <a:pPr defTabSz="914400"/>
            <a:r>
              <a:rPr lang="en-US" sz="2200" b="1" kern="0" dirty="0" smtClean="0">
                <a:latin typeface="Calibri" charset="0"/>
                <a:ea typeface="Calibri" charset="0"/>
                <a:cs typeface="Calibri" charset="0"/>
              </a:rPr>
              <a:t>Partner notification index testing services</a:t>
            </a:r>
          </a:p>
          <a:p>
            <a:pPr defTabSz="914400"/>
            <a:r>
              <a:rPr lang="en-US" sz="2200" kern="0" dirty="0" err="1" smtClean="0">
                <a:latin typeface="Calibri" charset="0"/>
                <a:ea typeface="Calibri" charset="0"/>
                <a:cs typeface="Calibri" charset="0"/>
              </a:rPr>
              <a:t>PrEP</a:t>
            </a:r>
            <a:r>
              <a:rPr lang="en-US" sz="2200" kern="0" dirty="0">
                <a:latin typeface="Calibri" charset="0"/>
                <a:ea typeface="Calibri" charset="0"/>
                <a:cs typeface="Calibri" charset="0"/>
              </a:rPr>
              <a:t> </a:t>
            </a:r>
            <a:r>
              <a:rPr lang="en-US" sz="2200" kern="0" dirty="0" smtClean="0">
                <a:latin typeface="Calibri" charset="0"/>
                <a:ea typeface="Calibri" charset="0"/>
                <a:cs typeface="Calibri" charset="0"/>
              </a:rPr>
              <a:t>and </a:t>
            </a:r>
            <a:r>
              <a:rPr lang="en-US" sz="2200" kern="0" dirty="0" err="1" smtClean="0">
                <a:latin typeface="Calibri" charset="0"/>
                <a:ea typeface="Calibri" charset="0"/>
                <a:cs typeface="Calibri" charset="0"/>
              </a:rPr>
              <a:t>nPEP</a:t>
            </a:r>
            <a:endParaRPr lang="en-US" sz="2200" kern="0" dirty="0" smtClean="0">
              <a:latin typeface="Calibri" charset="0"/>
              <a:ea typeface="Calibri" charset="0"/>
              <a:cs typeface="Calibri" charset="0"/>
            </a:endParaRPr>
          </a:p>
          <a:p>
            <a:pPr defTabSz="914400"/>
            <a:r>
              <a:rPr lang="en-US" sz="2200" kern="0" dirty="0" smtClean="0">
                <a:latin typeface="Calibri" charset="0"/>
                <a:ea typeface="Calibri" charset="0"/>
                <a:cs typeface="Calibri" charset="0"/>
              </a:rPr>
              <a:t>ART</a:t>
            </a:r>
            <a:br>
              <a:rPr lang="en-US" sz="2200" kern="0" dirty="0" smtClean="0">
                <a:latin typeface="Calibri" charset="0"/>
                <a:ea typeface="Calibri" charset="0"/>
                <a:cs typeface="Calibri" charset="0"/>
              </a:rPr>
            </a:br>
            <a:endParaRPr lang="en-US" sz="2200" kern="0" dirty="0">
              <a:latin typeface="Calibri" charset="0"/>
              <a:ea typeface="Calibri" charset="0"/>
              <a:cs typeface="Calibri" charset="0"/>
            </a:endParaRPr>
          </a:p>
        </p:txBody>
      </p:sp>
    </p:spTree>
    <p:extLst>
      <p:ext uri="{BB962C8B-B14F-4D97-AF65-F5344CB8AC3E}">
        <p14:creationId xmlns:p14="http://schemas.microsoft.com/office/powerpoint/2010/main" val="1849900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B0F0"/>
                </a:solidFill>
                <a:latin typeface="Corbel" charset="0"/>
                <a:ea typeface="Corbel" charset="0"/>
                <a:cs typeface="Corbel" charset="0"/>
              </a:rPr>
              <a:t>Pilot objectives</a:t>
            </a:r>
          </a:p>
        </p:txBody>
      </p:sp>
      <p:sp>
        <p:nvSpPr>
          <p:cNvPr id="3" name="Content Placeholder 2"/>
          <p:cNvSpPr>
            <a:spLocks noGrp="1"/>
          </p:cNvSpPr>
          <p:nvPr>
            <p:ph idx="1"/>
          </p:nvPr>
        </p:nvSpPr>
        <p:spPr/>
        <p:txBody>
          <a:bodyPr/>
          <a:lstStyle/>
          <a:p>
            <a:pPr marL="0" indent="0">
              <a:lnSpc>
                <a:spcPct val="100000"/>
              </a:lnSpc>
              <a:buNone/>
            </a:pPr>
            <a:r>
              <a:rPr lang="en-US" sz="2000" dirty="0" smtClean="0"/>
              <a:t>In October 2015, with approval from the Ministry of Health, USAID/PATH Healthy Markets piloted HIV lay provider (and self testing) services with the objective to:</a:t>
            </a:r>
          </a:p>
          <a:p>
            <a:pPr marL="0" indent="0">
              <a:lnSpc>
                <a:spcPct val="100000"/>
              </a:lnSpc>
              <a:buNone/>
            </a:pPr>
            <a:endParaRPr lang="en-US" sz="1000" dirty="0" smtClean="0"/>
          </a:p>
          <a:p>
            <a:pPr marL="800011" lvl="1" indent="-342900">
              <a:lnSpc>
                <a:spcPct val="100000"/>
              </a:lnSpc>
              <a:spcBef>
                <a:spcPts val="1080"/>
              </a:spcBef>
              <a:buFont typeface="+mj-lt"/>
              <a:buAutoNum type="arabicPeriod"/>
            </a:pPr>
            <a:r>
              <a:rPr lang="en-US" sz="2000" b="1" dirty="0"/>
              <a:t>A</a:t>
            </a:r>
            <a:r>
              <a:rPr lang="en-US" sz="2000" b="1" dirty="0" smtClean="0"/>
              <a:t>ccelerate HIV testing uptake </a:t>
            </a:r>
            <a:r>
              <a:rPr lang="en-US" sz="2000" dirty="0" smtClean="0"/>
              <a:t>among key populations as part of 90-90-90 efforts</a:t>
            </a:r>
          </a:p>
          <a:p>
            <a:pPr marL="800011" lvl="1" indent="-342900">
              <a:lnSpc>
                <a:spcPct val="100000"/>
              </a:lnSpc>
              <a:spcBef>
                <a:spcPts val="1080"/>
              </a:spcBef>
              <a:buFont typeface="+mj-lt"/>
              <a:buAutoNum type="arabicPeriod"/>
            </a:pPr>
            <a:r>
              <a:rPr lang="en-US" sz="2000" b="1" dirty="0"/>
              <a:t>D</a:t>
            </a:r>
            <a:r>
              <a:rPr lang="en-US" sz="2000" b="1" dirty="0" smtClean="0"/>
              <a:t>etermine feasibility and acceptability </a:t>
            </a:r>
            <a:r>
              <a:rPr lang="en-US" sz="2000" dirty="0" smtClean="0"/>
              <a:t>of HIV lay provider and self testing among key populations, community based organizations and health staff</a:t>
            </a:r>
          </a:p>
          <a:p>
            <a:pPr marL="800011" lvl="1" indent="-342900">
              <a:lnSpc>
                <a:spcPct val="100000"/>
              </a:lnSpc>
              <a:spcBef>
                <a:spcPts val="1080"/>
              </a:spcBef>
              <a:buFont typeface="+mj-lt"/>
              <a:buAutoNum type="arabicPeriod"/>
            </a:pPr>
            <a:r>
              <a:rPr lang="en-US" sz="2000" b="1" dirty="0"/>
              <a:t>M</a:t>
            </a:r>
            <a:r>
              <a:rPr lang="en-US" sz="2000" b="1" dirty="0" smtClean="0"/>
              <a:t>easure effectiveness of referral </a:t>
            </a:r>
            <a:r>
              <a:rPr lang="en-US" sz="2000" dirty="0" smtClean="0"/>
              <a:t>from HIV community testing to confirmatory diagnosis, and ART enrollment </a:t>
            </a:r>
          </a:p>
        </p:txBody>
      </p:sp>
      <p:sp>
        <p:nvSpPr>
          <p:cNvPr id="4" name="TextBox 3"/>
          <p:cNvSpPr txBox="1"/>
          <p:nvPr/>
        </p:nvSpPr>
        <p:spPr>
          <a:xfrm>
            <a:off x="207183" y="6292369"/>
            <a:ext cx="8626574" cy="508958"/>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933496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06542"/>
            <a:ext cx="7772400" cy="570705"/>
          </a:xfrm>
          <a:solidFill>
            <a:schemeClr val="bg1"/>
          </a:solidFill>
        </p:spPr>
        <p:txBody>
          <a:bodyPr/>
          <a:lstStyle/>
          <a:p>
            <a:r>
              <a:rPr lang="en-US" sz="3200" dirty="0" smtClean="0">
                <a:solidFill>
                  <a:srgbClr val="00B0F0"/>
                </a:solidFill>
                <a:latin typeface="Corbel" charset="0"/>
                <a:ea typeface="Corbel" charset="0"/>
                <a:cs typeface="Corbel" charset="0"/>
              </a:rPr>
              <a:t>Intervention </a:t>
            </a:r>
            <a:r>
              <a:rPr lang="en-US" sz="3200" dirty="0">
                <a:solidFill>
                  <a:srgbClr val="00B0F0"/>
                </a:solidFill>
                <a:latin typeface="Corbel" charset="0"/>
                <a:ea typeface="Corbel" charset="0"/>
                <a:cs typeface="Corbel" charset="0"/>
              </a:rPr>
              <a:t>description</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586627726"/>
              </p:ext>
            </p:extLst>
          </p:nvPr>
        </p:nvGraphicFramePr>
        <p:xfrm>
          <a:off x="685800" y="2013287"/>
          <a:ext cx="5361709" cy="3642360"/>
        </p:xfrm>
        <a:graphic>
          <a:graphicData uri="http://schemas.openxmlformats.org/drawingml/2006/table">
            <a:tbl>
              <a:tblPr firstRow="1" bandRow="1">
                <a:tableStyleId>{5C22544A-7EE6-4342-B048-85BDC9FD1C3A}</a:tableStyleId>
              </a:tblPr>
              <a:tblGrid>
                <a:gridCol w="1447478">
                  <a:extLst>
                    <a:ext uri="{9D8B030D-6E8A-4147-A177-3AD203B41FA5}">
                      <a16:colId xmlns:a16="http://schemas.microsoft.com/office/drawing/2014/main" val="1434078964"/>
                    </a:ext>
                  </a:extLst>
                </a:gridCol>
                <a:gridCol w="2060529">
                  <a:extLst>
                    <a:ext uri="{9D8B030D-6E8A-4147-A177-3AD203B41FA5}">
                      <a16:colId xmlns:a16="http://schemas.microsoft.com/office/drawing/2014/main" val="403842474"/>
                    </a:ext>
                  </a:extLst>
                </a:gridCol>
                <a:gridCol w="1853702">
                  <a:extLst>
                    <a:ext uri="{9D8B030D-6E8A-4147-A177-3AD203B41FA5}">
                      <a16:colId xmlns:a16="http://schemas.microsoft.com/office/drawing/2014/main" val="812402144"/>
                    </a:ext>
                  </a:extLst>
                </a:gridCol>
              </a:tblGrid>
              <a:tr h="297180">
                <a:tc>
                  <a:txBody>
                    <a:bodyPr/>
                    <a:lstStyle/>
                    <a:p>
                      <a:endParaRPr lang="en-US" sz="1400" dirty="0">
                        <a:latin typeface="Gill Sans" charset="0"/>
                        <a:ea typeface="Gill Sans" charset="0"/>
                        <a:cs typeface="Gill Sans" charset="0"/>
                      </a:endParaRPr>
                    </a:p>
                  </a:txBody>
                  <a:tcPr marL="51905" marR="51905" marT="34290" marB="34290"/>
                </a:tc>
                <a:tc>
                  <a:txBody>
                    <a:bodyPr/>
                    <a:lstStyle/>
                    <a:p>
                      <a:r>
                        <a:rPr lang="en-US" sz="1700" b="1" dirty="0" smtClean="0">
                          <a:latin typeface="Corbel" charset="0"/>
                          <a:ea typeface="Corbel" charset="0"/>
                          <a:cs typeface="Corbel" charset="0"/>
                        </a:rPr>
                        <a:t>Urban</a:t>
                      </a:r>
                      <a:endParaRPr lang="en-US" sz="1700" b="1" dirty="0">
                        <a:latin typeface="Corbel" charset="0"/>
                        <a:ea typeface="Corbel" charset="0"/>
                        <a:cs typeface="Corbel" charset="0"/>
                      </a:endParaRPr>
                    </a:p>
                  </a:txBody>
                  <a:tcPr marL="51905" marR="51905" marT="34290" marB="34290"/>
                </a:tc>
                <a:tc>
                  <a:txBody>
                    <a:bodyPr/>
                    <a:lstStyle/>
                    <a:p>
                      <a:r>
                        <a:rPr lang="en-US" sz="1700" b="1" dirty="0" smtClean="0">
                          <a:latin typeface="Corbel" charset="0"/>
                          <a:ea typeface="Corbel" charset="0"/>
                          <a:cs typeface="Corbel" charset="0"/>
                        </a:rPr>
                        <a:t>Rural </a:t>
                      </a:r>
                      <a:endParaRPr lang="en-US" sz="1700" b="1" dirty="0">
                        <a:latin typeface="Corbel" charset="0"/>
                        <a:ea typeface="Corbel" charset="0"/>
                        <a:cs typeface="Corbel" charset="0"/>
                      </a:endParaRPr>
                    </a:p>
                  </a:txBody>
                  <a:tcPr marL="51905" marR="51905" marT="34290" marB="34290"/>
                </a:tc>
                <a:extLst>
                  <a:ext uri="{0D108BD9-81ED-4DB2-BD59-A6C34878D82A}">
                    <a16:rowId xmlns:a16="http://schemas.microsoft.com/office/drawing/2014/main" val="1745289771"/>
                  </a:ext>
                </a:extLst>
              </a:tr>
              <a:tr h="525780">
                <a:tc>
                  <a:txBody>
                    <a:bodyPr/>
                    <a:lstStyle/>
                    <a:p>
                      <a:r>
                        <a:rPr lang="en-US" sz="1500" b="1" dirty="0" smtClean="0">
                          <a:latin typeface="Gill Sans" charset="0"/>
                          <a:ea typeface="Gill Sans" charset="0"/>
                          <a:cs typeface="Gill Sans" charset="0"/>
                        </a:rPr>
                        <a:t>Localities</a:t>
                      </a:r>
                      <a:endParaRPr lang="en-US" sz="1500" b="1" dirty="0">
                        <a:latin typeface="Gill Sans" charset="0"/>
                        <a:ea typeface="Gill Sans" charset="0"/>
                        <a:cs typeface="Gill Sans" charset="0"/>
                      </a:endParaRPr>
                    </a:p>
                  </a:txBody>
                  <a:tcPr marL="51905" marR="51905" marT="34290" marB="34290"/>
                </a:tc>
                <a:tc>
                  <a:txBody>
                    <a:bodyPr/>
                    <a:lstStyle/>
                    <a:p>
                      <a:r>
                        <a:rPr lang="en-US" sz="1500" b="0" dirty="0" smtClean="0">
                          <a:latin typeface="Gill Sans" charset="0"/>
                          <a:ea typeface="Gill Sans" charset="0"/>
                          <a:cs typeface="Gill Sans" charset="0"/>
                        </a:rPr>
                        <a:t>Hanoi</a:t>
                      </a:r>
                      <a:r>
                        <a:rPr lang="en-US" sz="1500" b="0" baseline="0" dirty="0" smtClean="0">
                          <a:latin typeface="Gill Sans" charset="0"/>
                          <a:ea typeface="Gill Sans" charset="0"/>
                          <a:cs typeface="Gill Sans" charset="0"/>
                        </a:rPr>
                        <a:t>, Ho Chi Minh City</a:t>
                      </a:r>
                      <a:endParaRPr lang="en-US" sz="1500" b="0" dirty="0">
                        <a:latin typeface="Gill Sans" charset="0"/>
                        <a:ea typeface="Gill Sans" charset="0"/>
                        <a:cs typeface="Gill Sans" charset="0"/>
                      </a:endParaRPr>
                    </a:p>
                  </a:txBody>
                  <a:tcPr marL="51905" marR="51905" marT="34290" marB="34290"/>
                </a:tc>
                <a:tc>
                  <a:txBody>
                    <a:bodyPr/>
                    <a:lstStyle/>
                    <a:p>
                      <a:r>
                        <a:rPr lang="en-US" sz="1500" b="0" dirty="0" err="1" smtClean="0">
                          <a:latin typeface="Gill Sans" charset="0"/>
                          <a:ea typeface="Gill Sans" charset="0"/>
                          <a:cs typeface="Gill Sans" charset="0"/>
                        </a:rPr>
                        <a:t>Nghe</a:t>
                      </a:r>
                      <a:r>
                        <a:rPr lang="en-US" sz="1500" b="0" baseline="0" dirty="0" smtClean="0">
                          <a:latin typeface="Gill Sans" charset="0"/>
                          <a:ea typeface="Gill Sans" charset="0"/>
                          <a:cs typeface="Gill Sans" charset="0"/>
                        </a:rPr>
                        <a:t> An, </a:t>
                      </a:r>
                      <a:r>
                        <a:rPr lang="en-US" sz="1500" b="0" baseline="0" dirty="0" err="1" smtClean="0">
                          <a:latin typeface="Gill Sans" charset="0"/>
                          <a:ea typeface="Gill Sans" charset="0"/>
                          <a:cs typeface="Gill Sans" charset="0"/>
                        </a:rPr>
                        <a:t>Dien</a:t>
                      </a:r>
                      <a:r>
                        <a:rPr lang="en-US" sz="1500" b="0" baseline="0" dirty="0" smtClean="0">
                          <a:latin typeface="Gill Sans" charset="0"/>
                          <a:ea typeface="Gill Sans" charset="0"/>
                          <a:cs typeface="Gill Sans" charset="0"/>
                        </a:rPr>
                        <a:t> Bien</a:t>
                      </a:r>
                      <a:endParaRPr lang="en-US" sz="1500" b="0" dirty="0">
                        <a:latin typeface="Gill Sans" charset="0"/>
                        <a:ea typeface="Gill Sans" charset="0"/>
                        <a:cs typeface="Gill Sans" charset="0"/>
                      </a:endParaRPr>
                    </a:p>
                  </a:txBody>
                  <a:tcPr marL="51905" marR="51905" marT="34290" marB="34290"/>
                </a:tc>
                <a:extLst>
                  <a:ext uri="{0D108BD9-81ED-4DB2-BD59-A6C34878D82A}">
                    <a16:rowId xmlns:a16="http://schemas.microsoft.com/office/drawing/2014/main" val="1002197534"/>
                  </a:ext>
                </a:extLst>
              </a:tr>
              <a:tr h="525780">
                <a:tc>
                  <a:txBody>
                    <a:bodyPr/>
                    <a:lstStyle/>
                    <a:p>
                      <a:r>
                        <a:rPr lang="en-US" sz="1500" b="1" baseline="0" dirty="0" smtClean="0">
                          <a:latin typeface="Gill Sans" charset="0"/>
                          <a:ea typeface="Gill Sans" charset="0"/>
                          <a:cs typeface="Gill Sans" charset="0"/>
                        </a:rPr>
                        <a:t>Focal populations</a:t>
                      </a:r>
                      <a:endParaRPr lang="en-US" sz="1500" b="1" dirty="0">
                        <a:latin typeface="Gill Sans" charset="0"/>
                        <a:ea typeface="Gill Sans" charset="0"/>
                        <a:cs typeface="Gill Sans" charset="0"/>
                      </a:endParaRPr>
                    </a:p>
                  </a:txBody>
                  <a:tcPr marL="51905" marR="51905" marT="34290" marB="34290"/>
                </a:tc>
                <a:tc>
                  <a:txBody>
                    <a:bodyPr/>
                    <a:lstStyle/>
                    <a:p>
                      <a:r>
                        <a:rPr lang="en-US" sz="1500" dirty="0" smtClean="0">
                          <a:latin typeface="Gill Sans" charset="0"/>
                          <a:ea typeface="Gill Sans" charset="0"/>
                          <a:cs typeface="Gill Sans" charset="0"/>
                        </a:rPr>
                        <a:t>MSM, TGW, PWID, FSW and sex partners</a:t>
                      </a:r>
                      <a:endParaRPr lang="en-US" sz="1500" dirty="0">
                        <a:latin typeface="Gill Sans" charset="0"/>
                        <a:ea typeface="Gill Sans" charset="0"/>
                        <a:cs typeface="Gill Sans" charset="0"/>
                      </a:endParaRPr>
                    </a:p>
                  </a:txBody>
                  <a:tcPr marL="51905" marR="51905" marT="34290" marB="34290"/>
                </a:tc>
                <a:tc>
                  <a:txBody>
                    <a:bodyPr/>
                    <a:lstStyle/>
                    <a:p>
                      <a:r>
                        <a:rPr lang="en-US" sz="1500" dirty="0" smtClean="0">
                          <a:latin typeface="Gill Sans" charset="0"/>
                          <a:ea typeface="Gill Sans" charset="0"/>
                          <a:cs typeface="Gill Sans" charset="0"/>
                        </a:rPr>
                        <a:t>PWID, FSW and sex partners</a:t>
                      </a:r>
                      <a:endParaRPr lang="en-US" sz="1500" b="1" dirty="0">
                        <a:latin typeface="Gill Sans" charset="0"/>
                        <a:ea typeface="Gill Sans" charset="0"/>
                        <a:cs typeface="Gill Sans" charset="0"/>
                      </a:endParaRPr>
                    </a:p>
                  </a:txBody>
                  <a:tcPr marL="51905" marR="51905" marT="34290" marB="34290"/>
                </a:tc>
                <a:extLst>
                  <a:ext uri="{0D108BD9-81ED-4DB2-BD59-A6C34878D82A}">
                    <a16:rowId xmlns:a16="http://schemas.microsoft.com/office/drawing/2014/main" val="4247366250"/>
                  </a:ext>
                </a:extLst>
              </a:tr>
              <a:tr h="525780">
                <a:tc>
                  <a:txBody>
                    <a:bodyPr/>
                    <a:lstStyle/>
                    <a:p>
                      <a:r>
                        <a:rPr lang="en-US" sz="1500" b="1" dirty="0" smtClean="0">
                          <a:latin typeface="Gill Sans" charset="0"/>
                          <a:ea typeface="Gill Sans" charset="0"/>
                          <a:cs typeface="Gill Sans" charset="0"/>
                        </a:rPr>
                        <a:t>Lay</a:t>
                      </a:r>
                      <a:r>
                        <a:rPr lang="en-US" sz="1500" b="1" baseline="0" dirty="0" smtClean="0">
                          <a:latin typeface="Gill Sans" charset="0"/>
                          <a:ea typeface="Gill Sans" charset="0"/>
                          <a:cs typeface="Gill Sans" charset="0"/>
                        </a:rPr>
                        <a:t> providers</a:t>
                      </a:r>
                      <a:endParaRPr lang="en-US" sz="1500" b="1" dirty="0">
                        <a:latin typeface="Gill Sans" charset="0"/>
                        <a:ea typeface="Gill Sans" charset="0"/>
                        <a:cs typeface="Gill Sans" charset="0"/>
                      </a:endParaRPr>
                    </a:p>
                  </a:txBody>
                  <a:tcPr marL="51905" marR="51905" marT="34290" marB="34290"/>
                </a:tc>
                <a:tc>
                  <a:txBody>
                    <a:bodyPr/>
                    <a:lstStyle/>
                    <a:p>
                      <a:r>
                        <a:rPr lang="en-US" sz="1500" dirty="0" smtClean="0">
                          <a:latin typeface="Gill Sans" charset="0"/>
                          <a:ea typeface="Gill Sans" charset="0"/>
                          <a:cs typeface="Gill Sans" charset="0"/>
                        </a:rPr>
                        <a:t>CBO staff</a:t>
                      </a:r>
                      <a:endParaRPr lang="en-US" sz="1500" dirty="0">
                        <a:latin typeface="Gill Sans" charset="0"/>
                        <a:ea typeface="Gill Sans" charset="0"/>
                        <a:cs typeface="Gill Sans" charset="0"/>
                      </a:endParaRPr>
                    </a:p>
                  </a:txBody>
                  <a:tcPr marL="51905" marR="51905" marT="34290" marB="34290"/>
                </a:tc>
                <a:tc>
                  <a:txBody>
                    <a:bodyPr/>
                    <a:lstStyle/>
                    <a:p>
                      <a:r>
                        <a:rPr lang="en-US" sz="1500" dirty="0" smtClean="0">
                          <a:latin typeface="Gill Sans" charset="0"/>
                          <a:ea typeface="Gill Sans" charset="0"/>
                          <a:cs typeface="Gill Sans" charset="0"/>
                        </a:rPr>
                        <a:t>Village</a:t>
                      </a:r>
                      <a:r>
                        <a:rPr lang="en-US" sz="1500" baseline="0" dirty="0" smtClean="0">
                          <a:latin typeface="Gill Sans" charset="0"/>
                          <a:ea typeface="Gill Sans" charset="0"/>
                          <a:cs typeface="Gill Sans" charset="0"/>
                        </a:rPr>
                        <a:t> health workers</a:t>
                      </a:r>
                      <a:endParaRPr lang="en-US" sz="1500" dirty="0">
                        <a:latin typeface="Gill Sans" charset="0"/>
                        <a:ea typeface="Gill Sans" charset="0"/>
                        <a:cs typeface="Gill Sans" charset="0"/>
                      </a:endParaRPr>
                    </a:p>
                  </a:txBody>
                  <a:tcPr marL="51905" marR="51905" marT="34290" marB="34290"/>
                </a:tc>
                <a:extLst>
                  <a:ext uri="{0D108BD9-81ED-4DB2-BD59-A6C34878D82A}">
                    <a16:rowId xmlns:a16="http://schemas.microsoft.com/office/drawing/2014/main" val="1839318068"/>
                  </a:ext>
                </a:extLst>
              </a:tr>
              <a:tr h="982980">
                <a:tc>
                  <a:txBody>
                    <a:bodyPr/>
                    <a:lstStyle/>
                    <a:p>
                      <a:r>
                        <a:rPr lang="en-US" sz="1500" b="1" dirty="0" smtClean="0">
                          <a:latin typeface="Gill Sans" charset="0"/>
                          <a:ea typeface="Gill Sans" charset="0"/>
                          <a:cs typeface="Gill Sans" charset="0"/>
                        </a:rPr>
                        <a:t>Test</a:t>
                      </a:r>
                      <a:r>
                        <a:rPr lang="en-US" sz="1500" b="1" baseline="0" dirty="0" smtClean="0">
                          <a:latin typeface="Gill Sans" charset="0"/>
                          <a:ea typeface="Gill Sans" charset="0"/>
                          <a:cs typeface="Gill Sans" charset="0"/>
                        </a:rPr>
                        <a:t> kits used</a:t>
                      </a:r>
                      <a:endParaRPr lang="en-US" sz="1500" b="1" dirty="0">
                        <a:latin typeface="Gill Sans" charset="0"/>
                        <a:ea typeface="Gill Sans" charset="0"/>
                        <a:cs typeface="Gill Sans" charset="0"/>
                      </a:endParaRPr>
                    </a:p>
                  </a:txBody>
                  <a:tcPr marL="51905" marR="51905" marT="34290" marB="34290"/>
                </a:tc>
                <a:tc>
                  <a:txBody>
                    <a:bodyPr/>
                    <a:lstStyle/>
                    <a:p>
                      <a:pPr marL="342900" indent="-342900">
                        <a:buFont typeface="Arial" charset="0"/>
                        <a:buChar char="•"/>
                      </a:pPr>
                      <a:r>
                        <a:rPr lang="en-US" sz="1500" dirty="0" smtClean="0">
                          <a:latin typeface="Gill Sans" charset="0"/>
                          <a:ea typeface="Gill Sans" charset="0"/>
                          <a:cs typeface="Gill Sans" charset="0"/>
                        </a:rPr>
                        <a:t>Determine HIV1/2 Ab</a:t>
                      </a:r>
                    </a:p>
                    <a:p>
                      <a:pPr marL="342900" indent="-342900">
                        <a:buFont typeface="Arial" charset="0"/>
                        <a:buChar char="•"/>
                      </a:pPr>
                      <a:r>
                        <a:rPr lang="en-US" sz="1500" dirty="0" err="1" smtClean="0">
                          <a:latin typeface="Gill Sans" charset="0"/>
                          <a:ea typeface="Gill Sans" charset="0"/>
                          <a:cs typeface="Gill Sans" charset="0"/>
                        </a:rPr>
                        <a:t>OraQuick</a:t>
                      </a:r>
                      <a:r>
                        <a:rPr lang="en-US" sz="1500" dirty="0" smtClean="0">
                          <a:latin typeface="Gill Sans" charset="0"/>
                          <a:ea typeface="Gill Sans" charset="0"/>
                          <a:cs typeface="Gill Sans" charset="0"/>
                        </a:rPr>
                        <a:t> Rapid</a:t>
                      </a:r>
                      <a:r>
                        <a:rPr lang="en-US" sz="1500" baseline="0" dirty="0" smtClean="0">
                          <a:latin typeface="Gill Sans" charset="0"/>
                          <a:ea typeface="Gill Sans" charset="0"/>
                          <a:cs typeface="Gill Sans" charset="0"/>
                        </a:rPr>
                        <a:t> HIV 1/2 Ab</a:t>
                      </a:r>
                      <a:endParaRPr lang="en-US" sz="1500" dirty="0">
                        <a:latin typeface="Gill Sans" charset="0"/>
                        <a:ea typeface="Gill Sans" charset="0"/>
                        <a:cs typeface="Gill Sans" charset="0"/>
                      </a:endParaRPr>
                    </a:p>
                  </a:txBody>
                  <a:tcPr marL="51905" marR="51905" marT="34290" marB="34290"/>
                </a:tc>
                <a:tc>
                  <a:txBody>
                    <a:bodyPr/>
                    <a:lstStyle/>
                    <a:p>
                      <a:pPr marL="342900" marR="0" lvl="0" indent="-342900" algn="l" defTabSz="1218960" rtl="0" eaLnBrk="1" fontAlgn="auto" latinLnBrk="0" hangingPunct="1">
                        <a:lnSpc>
                          <a:spcPct val="100000"/>
                        </a:lnSpc>
                        <a:spcBef>
                          <a:spcPts val="0"/>
                        </a:spcBef>
                        <a:spcAft>
                          <a:spcPts val="0"/>
                        </a:spcAft>
                        <a:buClrTx/>
                        <a:buSzTx/>
                        <a:buFont typeface="Arial" charset="0"/>
                        <a:buChar char="•"/>
                        <a:tabLst/>
                        <a:defRPr/>
                      </a:pPr>
                      <a:r>
                        <a:rPr lang="en-US" sz="1500" dirty="0" smtClean="0">
                          <a:latin typeface="Gill Sans" charset="0"/>
                          <a:ea typeface="Gill Sans" charset="0"/>
                          <a:cs typeface="Gill Sans" charset="0"/>
                        </a:rPr>
                        <a:t>Determine HIV 1/2 Ab</a:t>
                      </a:r>
                    </a:p>
                    <a:p>
                      <a:endParaRPr lang="en-US" sz="1500" dirty="0">
                        <a:latin typeface="Gill Sans" charset="0"/>
                        <a:ea typeface="Gill Sans" charset="0"/>
                        <a:cs typeface="Gill Sans" charset="0"/>
                      </a:endParaRPr>
                    </a:p>
                  </a:txBody>
                  <a:tcPr marL="51905" marR="51905" marT="34290" marB="34290"/>
                </a:tc>
                <a:extLst>
                  <a:ext uri="{0D108BD9-81ED-4DB2-BD59-A6C34878D82A}">
                    <a16:rowId xmlns:a16="http://schemas.microsoft.com/office/drawing/2014/main" val="221768213"/>
                  </a:ext>
                </a:extLst>
              </a:tr>
              <a:tr h="754380">
                <a:tc>
                  <a:txBody>
                    <a:bodyPr/>
                    <a:lstStyle/>
                    <a:p>
                      <a:r>
                        <a:rPr lang="en-US" sz="1500" b="1" dirty="0" smtClean="0">
                          <a:latin typeface="Gill Sans" charset="0"/>
                          <a:ea typeface="Gill Sans" charset="0"/>
                          <a:cs typeface="Gill Sans" charset="0"/>
                        </a:rPr>
                        <a:t>Capacity</a:t>
                      </a:r>
                      <a:r>
                        <a:rPr lang="en-US" sz="1500" b="1" baseline="0" dirty="0" smtClean="0">
                          <a:latin typeface="Gill Sans" charset="0"/>
                          <a:ea typeface="Gill Sans" charset="0"/>
                          <a:cs typeface="Gill Sans" charset="0"/>
                        </a:rPr>
                        <a:t> building for lay providers</a:t>
                      </a:r>
                      <a:endParaRPr lang="en-US" sz="1500" b="1" dirty="0">
                        <a:latin typeface="Gill Sans" charset="0"/>
                        <a:ea typeface="Gill Sans" charset="0"/>
                        <a:cs typeface="Gill Sans" charset="0"/>
                      </a:endParaRPr>
                    </a:p>
                  </a:txBody>
                  <a:tcPr marL="51905" marR="51905" marT="34290" marB="34290"/>
                </a:tc>
                <a:tc gridSpan="2">
                  <a:txBody>
                    <a:bodyPr/>
                    <a:lstStyle/>
                    <a:p>
                      <a:pPr marL="342900" indent="-342900">
                        <a:buFont typeface="Arial" charset="0"/>
                        <a:buChar char="•"/>
                      </a:pPr>
                      <a:r>
                        <a:rPr lang="en-US" sz="1500" dirty="0" smtClean="0">
                          <a:latin typeface="Gill Sans" charset="0"/>
                          <a:ea typeface="Gill Sans" charset="0"/>
                          <a:cs typeface="Gill Sans" charset="0"/>
                        </a:rPr>
                        <a:t>Training on HIV testing </a:t>
                      </a:r>
                    </a:p>
                    <a:p>
                      <a:pPr marL="342900" indent="-342900">
                        <a:buFont typeface="Arial" charset="0"/>
                        <a:buChar char="•"/>
                      </a:pPr>
                      <a:r>
                        <a:rPr lang="en-US" sz="1500" dirty="0" smtClean="0">
                          <a:latin typeface="Gill Sans" charset="0"/>
                          <a:ea typeface="Gill Sans" charset="0"/>
                          <a:cs typeface="Gill Sans" charset="0"/>
                        </a:rPr>
                        <a:t>Hand on coaching and mentoring during service delivery</a:t>
                      </a:r>
                      <a:endParaRPr lang="en-US" sz="1500" dirty="0">
                        <a:latin typeface="Gill Sans" charset="0"/>
                        <a:ea typeface="Gill Sans" charset="0"/>
                        <a:cs typeface="Gill Sans" charset="0"/>
                      </a:endParaRPr>
                    </a:p>
                  </a:txBody>
                  <a:tcPr marL="51905" marR="51905" marT="34290" marB="34290"/>
                </a:tc>
                <a:tc hMerge="1">
                  <a:txBody>
                    <a:bodyPr/>
                    <a:lstStyle/>
                    <a:p>
                      <a:endParaRPr lang="en-US" sz="2200" dirty="0">
                        <a:latin typeface="Calibri" panose="020F0502020204030204" pitchFamily="34" charset="0"/>
                        <a:cs typeface="Calibri" panose="020F0502020204030204" pitchFamily="34" charset="0"/>
                      </a:endParaRPr>
                    </a:p>
                  </a:txBody>
                  <a:tcPr marL="69207" marR="69207"/>
                </a:tc>
                <a:extLst>
                  <a:ext uri="{0D108BD9-81ED-4DB2-BD59-A6C34878D82A}">
                    <a16:rowId xmlns:a16="http://schemas.microsoft.com/office/drawing/2014/main" val="2822769887"/>
                  </a:ext>
                </a:extLst>
              </a:tr>
            </a:tbl>
          </a:graphicData>
        </a:graphic>
      </p:graphicFrame>
      <p:pic>
        <p:nvPicPr>
          <p:cNvPr id="3" name="Picture 2"/>
          <p:cNvPicPr>
            <a:picLocks noChangeAspect="1"/>
          </p:cNvPicPr>
          <p:nvPr/>
        </p:nvPicPr>
        <p:blipFill rotWithShape="1">
          <a:blip r:embed="rId3"/>
          <a:srcRect t="3033" b="3306"/>
          <a:stretch/>
        </p:blipFill>
        <p:spPr>
          <a:xfrm>
            <a:off x="6283108" y="1637704"/>
            <a:ext cx="2386623" cy="4363046"/>
          </a:xfrm>
          <a:prstGeom prst="rect">
            <a:avLst/>
          </a:prstGeom>
        </p:spPr>
      </p:pic>
      <p:sp>
        <p:nvSpPr>
          <p:cNvPr id="6" name="TextBox 5"/>
          <p:cNvSpPr txBox="1"/>
          <p:nvPr/>
        </p:nvSpPr>
        <p:spPr>
          <a:xfrm>
            <a:off x="207183" y="6309622"/>
            <a:ext cx="8626574" cy="508958"/>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243732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044" y="1639775"/>
            <a:ext cx="8137761" cy="723900"/>
          </a:xfrm>
        </p:spPr>
        <p:txBody>
          <a:bodyPr/>
          <a:lstStyle/>
          <a:p>
            <a:r>
              <a:rPr lang="en-US" sz="3000" dirty="0">
                <a:solidFill>
                  <a:srgbClr val="00B0F0"/>
                </a:solidFill>
                <a:latin typeface="Corbel" charset="0"/>
                <a:ea typeface="Corbel" charset="0"/>
                <a:cs typeface="Corbel" charset="0"/>
              </a:rPr>
              <a:t>HIV lay </a:t>
            </a:r>
            <a:r>
              <a:rPr lang="en-US" sz="3000">
                <a:solidFill>
                  <a:srgbClr val="00B0F0"/>
                </a:solidFill>
                <a:latin typeface="Corbel" charset="0"/>
                <a:ea typeface="Corbel" charset="0"/>
                <a:cs typeface="Corbel" charset="0"/>
              </a:rPr>
              <a:t>testing </a:t>
            </a:r>
            <a:r>
              <a:rPr lang="en-US" sz="3000" smtClean="0">
                <a:solidFill>
                  <a:srgbClr val="00B0F0"/>
                </a:solidFill>
                <a:latin typeface="Corbel" charset="0"/>
                <a:ea typeface="Corbel" charset="0"/>
                <a:cs typeface="Corbel" charset="0"/>
              </a:rPr>
              <a:t>process: from pilot </a:t>
            </a:r>
            <a:r>
              <a:rPr lang="en-US" sz="3000" dirty="0" smtClean="0">
                <a:solidFill>
                  <a:srgbClr val="00B0F0"/>
                </a:solidFill>
                <a:latin typeface="Corbel" charset="0"/>
                <a:ea typeface="Corbel" charset="0"/>
                <a:cs typeface="Corbel" charset="0"/>
              </a:rPr>
              <a:t>to program</a:t>
            </a:r>
            <a:endParaRPr lang="en-US" sz="3000" dirty="0">
              <a:solidFill>
                <a:srgbClr val="00B0F0"/>
              </a:solidFill>
              <a:latin typeface="Corbel" charset="0"/>
              <a:ea typeface="Corbel" charset="0"/>
              <a:cs typeface="Corbel" charset="0"/>
            </a:endParaRPr>
          </a:p>
        </p:txBody>
      </p:sp>
      <p:sp>
        <p:nvSpPr>
          <p:cNvPr id="6" name="Chevron 5"/>
          <p:cNvSpPr/>
          <p:nvPr/>
        </p:nvSpPr>
        <p:spPr bwMode="auto">
          <a:xfrm>
            <a:off x="1004014" y="2866053"/>
            <a:ext cx="2082086" cy="902737"/>
          </a:xfrm>
          <a:prstGeom prst="chevron">
            <a:avLst/>
          </a:prstGeom>
          <a:solidFill>
            <a:srgbClr val="ECDAD2"/>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2100">
              <a:latin typeface="Arial" charset="0"/>
            </a:endParaRPr>
          </a:p>
        </p:txBody>
      </p:sp>
      <p:sp>
        <p:nvSpPr>
          <p:cNvPr id="7" name="Chevron 6"/>
          <p:cNvSpPr/>
          <p:nvPr/>
        </p:nvSpPr>
        <p:spPr bwMode="auto">
          <a:xfrm>
            <a:off x="2738461" y="2859055"/>
            <a:ext cx="2052515" cy="895739"/>
          </a:xfrm>
          <a:prstGeom prst="chevron">
            <a:avLst/>
          </a:prstGeom>
          <a:solidFill>
            <a:srgbClr val="F37C14"/>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2100">
              <a:latin typeface="Arial" charset="0"/>
            </a:endParaRPr>
          </a:p>
        </p:txBody>
      </p:sp>
      <p:sp>
        <p:nvSpPr>
          <p:cNvPr id="8" name="Chevron 7"/>
          <p:cNvSpPr/>
          <p:nvPr/>
        </p:nvSpPr>
        <p:spPr bwMode="auto">
          <a:xfrm>
            <a:off x="4426528" y="2873051"/>
            <a:ext cx="2228531" cy="895739"/>
          </a:xfrm>
          <a:prstGeom prst="chevron">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2100">
              <a:latin typeface="Arial" charset="0"/>
            </a:endParaRPr>
          </a:p>
        </p:txBody>
      </p:sp>
      <p:sp>
        <p:nvSpPr>
          <p:cNvPr id="9" name="Chevron 8"/>
          <p:cNvSpPr/>
          <p:nvPr/>
        </p:nvSpPr>
        <p:spPr bwMode="auto">
          <a:xfrm>
            <a:off x="6274133" y="2873051"/>
            <a:ext cx="1901695" cy="895739"/>
          </a:xfrm>
          <a:prstGeom prst="chevr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2100">
              <a:latin typeface="Arial" charset="0"/>
            </a:endParaRPr>
          </a:p>
        </p:txBody>
      </p:sp>
      <p:sp>
        <p:nvSpPr>
          <p:cNvPr id="10" name="TextBox 9"/>
          <p:cNvSpPr txBox="1"/>
          <p:nvPr/>
        </p:nvSpPr>
        <p:spPr>
          <a:xfrm>
            <a:off x="1004014" y="3776177"/>
            <a:ext cx="1662209" cy="1477328"/>
          </a:xfrm>
          <a:prstGeom prst="rect">
            <a:avLst/>
          </a:prstGeom>
          <a:solidFill>
            <a:schemeClr val="accent4">
              <a:lumMod val="20000"/>
              <a:lumOff val="80000"/>
            </a:schemeClr>
          </a:solidFill>
        </p:spPr>
        <p:txBody>
          <a:bodyPr wrap="square" rtlCol="0">
            <a:spAutoFit/>
          </a:bodyPr>
          <a:lstStyle/>
          <a:p>
            <a:pPr marL="257175" indent="-257175">
              <a:buFont typeface="Arial" panose="020B0604020202020204" pitchFamily="34" charset="0"/>
              <a:buChar char="•"/>
            </a:pPr>
            <a:r>
              <a:rPr lang="en-US" sz="1500" b="1" dirty="0">
                <a:solidFill>
                  <a:srgbClr val="C00000"/>
                </a:solidFill>
                <a:latin typeface="Calibri" charset="0"/>
                <a:ea typeface="Calibri" charset="0"/>
                <a:cs typeface="Calibri" charset="0"/>
              </a:rPr>
              <a:t>Oct 2015    </a:t>
            </a:r>
            <a:r>
              <a:rPr lang="en-US" sz="1500" dirty="0">
                <a:latin typeface="Calibri" charset="0"/>
                <a:ea typeface="Calibri" charset="0"/>
                <a:cs typeface="Calibri" charset="0"/>
              </a:rPr>
              <a:t>MOH approval for HIV lay testing pilots by PATH and WHO</a:t>
            </a:r>
          </a:p>
        </p:txBody>
      </p:sp>
      <p:sp>
        <p:nvSpPr>
          <p:cNvPr id="11" name="TextBox 10"/>
          <p:cNvSpPr txBox="1"/>
          <p:nvPr/>
        </p:nvSpPr>
        <p:spPr>
          <a:xfrm>
            <a:off x="6274132" y="3782786"/>
            <a:ext cx="1901696" cy="1708160"/>
          </a:xfrm>
          <a:prstGeom prst="rect">
            <a:avLst/>
          </a:prstGeom>
          <a:solidFill>
            <a:schemeClr val="accent4">
              <a:lumMod val="20000"/>
              <a:lumOff val="80000"/>
            </a:schemeClr>
          </a:solidFill>
        </p:spPr>
        <p:txBody>
          <a:bodyPr wrap="square" rtlCol="0">
            <a:spAutoFit/>
          </a:bodyPr>
          <a:lstStyle/>
          <a:p>
            <a:pPr marL="257175" indent="-257175">
              <a:buFont typeface="Arial" panose="020B0604020202020204" pitchFamily="34" charset="0"/>
              <a:buChar char="•"/>
            </a:pPr>
            <a:r>
              <a:rPr lang="en-US" sz="1500" b="1" dirty="0" smtClean="0">
                <a:solidFill>
                  <a:srgbClr val="C00000"/>
                </a:solidFill>
                <a:latin typeface="Calibri" charset="0"/>
                <a:ea typeface="Calibri" charset="0"/>
                <a:cs typeface="Calibri" charset="0"/>
              </a:rPr>
              <a:t>From 2016 on. </a:t>
            </a:r>
            <a:r>
              <a:rPr lang="en-US" sz="1500" dirty="0" smtClean="0">
                <a:solidFill>
                  <a:srgbClr val="002060"/>
                </a:solidFill>
                <a:latin typeface="Calibri" charset="0"/>
                <a:ea typeface="Calibri" charset="0"/>
                <a:cs typeface="Calibri" charset="0"/>
              </a:rPr>
              <a:t>Offered in more than 32 provinces; </a:t>
            </a:r>
            <a:r>
              <a:rPr lang="en-US" sz="1500" dirty="0">
                <a:latin typeface="Calibri" charset="0"/>
                <a:ea typeface="Calibri" charset="0"/>
                <a:cs typeface="Calibri" charset="0"/>
              </a:rPr>
              <a:t>National HIV community </a:t>
            </a:r>
            <a:r>
              <a:rPr lang="en-US" sz="1500" dirty="0" smtClean="0">
                <a:latin typeface="Calibri" charset="0"/>
                <a:ea typeface="Calibri" charset="0"/>
                <a:cs typeface="Calibri" charset="0"/>
              </a:rPr>
              <a:t>testing guidelines approved (4/2018)</a:t>
            </a:r>
            <a:endParaRPr lang="en-US" sz="1500" dirty="0">
              <a:latin typeface="Calibri" charset="0"/>
              <a:ea typeface="Calibri" charset="0"/>
              <a:cs typeface="Calibri" charset="0"/>
            </a:endParaRPr>
          </a:p>
        </p:txBody>
      </p:sp>
      <p:sp>
        <p:nvSpPr>
          <p:cNvPr id="12" name="TextBox 11"/>
          <p:cNvSpPr txBox="1"/>
          <p:nvPr/>
        </p:nvSpPr>
        <p:spPr>
          <a:xfrm>
            <a:off x="1539552" y="3146909"/>
            <a:ext cx="1418060" cy="338554"/>
          </a:xfrm>
          <a:prstGeom prst="rect">
            <a:avLst/>
          </a:prstGeom>
          <a:noFill/>
        </p:spPr>
        <p:txBody>
          <a:bodyPr wrap="square" rtlCol="0">
            <a:spAutoFit/>
          </a:bodyPr>
          <a:lstStyle/>
          <a:p>
            <a:r>
              <a:rPr lang="en-US" sz="1600" dirty="0">
                <a:latin typeface="Corbel" charset="0"/>
                <a:ea typeface="Corbel" charset="0"/>
                <a:cs typeface="Corbel" charset="0"/>
              </a:rPr>
              <a:t>Approval</a:t>
            </a:r>
          </a:p>
        </p:txBody>
      </p:sp>
      <p:sp>
        <p:nvSpPr>
          <p:cNvPr id="13" name="TextBox 12"/>
          <p:cNvSpPr txBox="1"/>
          <p:nvPr/>
        </p:nvSpPr>
        <p:spPr>
          <a:xfrm>
            <a:off x="3252802" y="3082689"/>
            <a:ext cx="1476569" cy="584775"/>
          </a:xfrm>
          <a:prstGeom prst="rect">
            <a:avLst/>
          </a:prstGeom>
          <a:noFill/>
        </p:spPr>
        <p:txBody>
          <a:bodyPr wrap="square" rtlCol="0">
            <a:spAutoFit/>
          </a:bodyPr>
          <a:lstStyle/>
          <a:p>
            <a:r>
              <a:rPr lang="en-US" sz="1600" dirty="0">
                <a:latin typeface="Corbel" charset="0"/>
                <a:ea typeface="Corbel" charset="0"/>
                <a:cs typeface="Corbel" charset="0"/>
              </a:rPr>
              <a:t>Initiated HIV lay testing </a:t>
            </a:r>
          </a:p>
        </p:txBody>
      </p:sp>
      <p:sp>
        <p:nvSpPr>
          <p:cNvPr id="14" name="TextBox 13"/>
          <p:cNvSpPr txBox="1"/>
          <p:nvPr/>
        </p:nvSpPr>
        <p:spPr>
          <a:xfrm>
            <a:off x="4902020" y="3043133"/>
            <a:ext cx="1641994" cy="784830"/>
          </a:xfrm>
          <a:prstGeom prst="rect">
            <a:avLst/>
          </a:prstGeom>
          <a:noFill/>
        </p:spPr>
        <p:txBody>
          <a:bodyPr wrap="square" rtlCol="0">
            <a:spAutoFit/>
          </a:bodyPr>
          <a:lstStyle/>
          <a:p>
            <a:r>
              <a:rPr lang="en-US" sz="1500" dirty="0">
                <a:latin typeface="Corbel" charset="0"/>
                <a:ea typeface="Corbel" charset="0"/>
                <a:cs typeface="Corbel" charset="0"/>
              </a:rPr>
              <a:t>MOH-led mid-term and final reviews</a:t>
            </a:r>
          </a:p>
        </p:txBody>
      </p:sp>
      <p:sp>
        <p:nvSpPr>
          <p:cNvPr id="15" name="TextBox 14"/>
          <p:cNvSpPr txBox="1"/>
          <p:nvPr/>
        </p:nvSpPr>
        <p:spPr>
          <a:xfrm>
            <a:off x="6742546" y="3146908"/>
            <a:ext cx="1345796" cy="338554"/>
          </a:xfrm>
          <a:prstGeom prst="rect">
            <a:avLst/>
          </a:prstGeom>
          <a:noFill/>
        </p:spPr>
        <p:txBody>
          <a:bodyPr wrap="square" rtlCol="0">
            <a:spAutoFit/>
          </a:bodyPr>
          <a:lstStyle/>
          <a:p>
            <a:r>
              <a:rPr lang="en-US" sz="1600" dirty="0">
                <a:latin typeface="Corbel" charset="0"/>
                <a:ea typeface="Corbel" charset="0"/>
                <a:cs typeface="Corbel" charset="0"/>
              </a:rPr>
              <a:t>Scaling up</a:t>
            </a:r>
          </a:p>
        </p:txBody>
      </p:sp>
      <p:sp>
        <p:nvSpPr>
          <p:cNvPr id="16" name="TextBox 15"/>
          <p:cNvSpPr txBox="1"/>
          <p:nvPr/>
        </p:nvSpPr>
        <p:spPr>
          <a:xfrm>
            <a:off x="2738461" y="3775788"/>
            <a:ext cx="1614270" cy="1938992"/>
          </a:xfrm>
          <a:prstGeom prst="rect">
            <a:avLst/>
          </a:prstGeom>
          <a:noFill/>
        </p:spPr>
        <p:txBody>
          <a:bodyPr wrap="square" rtlCol="0">
            <a:spAutoFit/>
          </a:bodyPr>
          <a:lstStyle/>
          <a:p>
            <a:pPr marL="257175" indent="-257175">
              <a:buFont typeface="Arial" panose="020B0604020202020204" pitchFamily="34" charset="0"/>
              <a:buChar char="•"/>
            </a:pPr>
            <a:r>
              <a:rPr lang="en-US" sz="1500" b="1" dirty="0">
                <a:solidFill>
                  <a:srgbClr val="C00000"/>
                </a:solidFill>
                <a:latin typeface="Calibri" charset="0"/>
                <a:ea typeface="Calibri" charset="0"/>
                <a:cs typeface="Calibri" charset="0"/>
              </a:rPr>
              <a:t>Dec 2015 </a:t>
            </a:r>
            <a:r>
              <a:rPr lang="en-US" sz="1500" dirty="0">
                <a:latin typeface="Calibri" charset="0"/>
                <a:ea typeface="Calibri" charset="0"/>
                <a:cs typeface="Calibri" charset="0"/>
              </a:rPr>
              <a:t>Started in two rural provinces then expanded to two urban sites in Jan 2016</a:t>
            </a:r>
          </a:p>
          <a:p>
            <a:endParaRPr lang="en-US" sz="1500" dirty="0">
              <a:latin typeface="Calibri" charset="0"/>
              <a:ea typeface="Calibri" charset="0"/>
              <a:cs typeface="Calibri" charset="0"/>
            </a:endParaRPr>
          </a:p>
        </p:txBody>
      </p:sp>
      <p:sp>
        <p:nvSpPr>
          <p:cNvPr id="17" name="TextBox 16"/>
          <p:cNvSpPr txBox="1"/>
          <p:nvPr/>
        </p:nvSpPr>
        <p:spPr>
          <a:xfrm>
            <a:off x="4426528" y="3775788"/>
            <a:ext cx="1717681" cy="1246495"/>
          </a:xfrm>
          <a:prstGeom prst="rect">
            <a:avLst/>
          </a:prstGeom>
          <a:noFill/>
        </p:spPr>
        <p:txBody>
          <a:bodyPr wrap="square" rtlCol="0">
            <a:spAutoFit/>
          </a:bodyPr>
          <a:lstStyle/>
          <a:p>
            <a:pPr marL="257175" indent="-257175">
              <a:buFont typeface="Arial" panose="020B0604020202020204" pitchFamily="34" charset="0"/>
              <a:buChar char="•"/>
            </a:pPr>
            <a:r>
              <a:rPr lang="en-US" sz="1500" b="1" dirty="0">
                <a:solidFill>
                  <a:srgbClr val="C00000"/>
                </a:solidFill>
                <a:latin typeface="Calibri" charset="0"/>
                <a:ea typeface="Calibri" charset="0"/>
                <a:cs typeface="Calibri" charset="0"/>
              </a:rPr>
              <a:t>November 2016 and 2017 </a:t>
            </a:r>
            <a:r>
              <a:rPr lang="en-US" sz="1500" dirty="0">
                <a:latin typeface="Calibri" charset="0"/>
                <a:ea typeface="Calibri" charset="0"/>
                <a:cs typeface="Calibri" charset="0"/>
              </a:rPr>
              <a:t>Reviewed key results and lessons</a:t>
            </a:r>
          </a:p>
        </p:txBody>
      </p:sp>
      <p:sp>
        <p:nvSpPr>
          <p:cNvPr id="18" name="TextBox 17"/>
          <p:cNvSpPr txBox="1"/>
          <p:nvPr/>
        </p:nvSpPr>
        <p:spPr>
          <a:xfrm>
            <a:off x="207183" y="6292369"/>
            <a:ext cx="8626574" cy="508958"/>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846311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B0F0"/>
                </a:solidFill>
                <a:latin typeface="Corbel" charset="0"/>
                <a:ea typeface="Corbel" charset="0"/>
                <a:cs typeface="Corbel" charset="0"/>
              </a:rPr>
              <a:t>Key results (Oct 2015 – Sep 2017)*</a:t>
            </a:r>
            <a:endParaRPr lang="en-US" sz="3200" dirty="0">
              <a:solidFill>
                <a:srgbClr val="00B0F0"/>
              </a:solidFill>
              <a:latin typeface="Corbel" charset="0"/>
              <a:ea typeface="Corbel" charset="0"/>
              <a:cs typeface="Corbe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1093578"/>
              </p:ext>
            </p:extLst>
          </p:nvPr>
        </p:nvGraphicFramePr>
        <p:xfrm>
          <a:off x="685800" y="2124861"/>
          <a:ext cx="7772400" cy="3860800"/>
        </p:xfrm>
        <a:graphic>
          <a:graphicData uri="http://schemas.openxmlformats.org/drawingml/2006/chart">
            <c:chart xmlns:c="http://schemas.openxmlformats.org/drawingml/2006/chart" xmlns:r="http://schemas.openxmlformats.org/officeDocument/2006/relationships" r:id="rId3"/>
          </a:graphicData>
        </a:graphic>
      </p:graphicFrame>
      <p:sp>
        <p:nvSpPr>
          <p:cNvPr id="6" name="Curved Down Arrow 5"/>
          <p:cNvSpPr/>
          <p:nvPr/>
        </p:nvSpPr>
        <p:spPr bwMode="auto">
          <a:xfrm>
            <a:off x="3060527" y="4503910"/>
            <a:ext cx="905546" cy="319252"/>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2100">
              <a:latin typeface="Arial" charset="0"/>
            </a:endParaRPr>
          </a:p>
        </p:txBody>
      </p:sp>
      <p:sp>
        <p:nvSpPr>
          <p:cNvPr id="7" name="Curved Down Arrow 6"/>
          <p:cNvSpPr/>
          <p:nvPr/>
        </p:nvSpPr>
        <p:spPr bwMode="auto">
          <a:xfrm>
            <a:off x="4382844" y="4503910"/>
            <a:ext cx="905546" cy="319252"/>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2100">
              <a:latin typeface="Arial" charset="0"/>
            </a:endParaRPr>
          </a:p>
        </p:txBody>
      </p:sp>
      <p:sp>
        <p:nvSpPr>
          <p:cNvPr id="8" name="Curved Down Arrow 7"/>
          <p:cNvSpPr/>
          <p:nvPr/>
        </p:nvSpPr>
        <p:spPr bwMode="auto">
          <a:xfrm>
            <a:off x="5849624" y="4500432"/>
            <a:ext cx="905546" cy="319252"/>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2100">
              <a:latin typeface="Arial" charset="0"/>
            </a:endParaRPr>
          </a:p>
        </p:txBody>
      </p:sp>
      <p:sp>
        <p:nvSpPr>
          <p:cNvPr id="9" name="TextBox 8"/>
          <p:cNvSpPr txBox="1"/>
          <p:nvPr/>
        </p:nvSpPr>
        <p:spPr>
          <a:xfrm>
            <a:off x="3217643" y="4106183"/>
            <a:ext cx="674926" cy="311624"/>
          </a:xfrm>
          <a:prstGeom prst="rect">
            <a:avLst/>
          </a:prstGeom>
          <a:noFill/>
        </p:spPr>
        <p:txBody>
          <a:bodyPr wrap="square" rtlCol="0">
            <a:spAutoFit/>
          </a:bodyPr>
          <a:lstStyle/>
          <a:p>
            <a:r>
              <a:rPr lang="en-US" sz="1400" b="1" dirty="0" smtClean="0">
                <a:solidFill>
                  <a:srgbClr val="FF0000"/>
                </a:solidFill>
              </a:rPr>
              <a:t>4.3%</a:t>
            </a:r>
            <a:endParaRPr lang="en-US" sz="1400" b="1" dirty="0">
              <a:solidFill>
                <a:srgbClr val="FF0000"/>
              </a:solidFill>
            </a:endParaRPr>
          </a:p>
        </p:txBody>
      </p:sp>
      <p:sp>
        <p:nvSpPr>
          <p:cNvPr id="10" name="TextBox 9"/>
          <p:cNvSpPr txBox="1"/>
          <p:nvPr/>
        </p:nvSpPr>
        <p:spPr>
          <a:xfrm>
            <a:off x="4534840" y="4106183"/>
            <a:ext cx="727287" cy="307777"/>
          </a:xfrm>
          <a:prstGeom prst="rect">
            <a:avLst/>
          </a:prstGeom>
          <a:noFill/>
        </p:spPr>
        <p:txBody>
          <a:bodyPr wrap="square" rtlCol="0">
            <a:spAutoFit/>
          </a:bodyPr>
          <a:lstStyle/>
          <a:p>
            <a:r>
              <a:rPr lang="en-US" sz="1400" b="1" dirty="0" smtClean="0">
                <a:solidFill>
                  <a:srgbClr val="FF0000"/>
                </a:solidFill>
              </a:rPr>
              <a:t>98.2%</a:t>
            </a:r>
            <a:endParaRPr lang="en-US" sz="1400" b="1" dirty="0">
              <a:solidFill>
                <a:srgbClr val="FF0000"/>
              </a:solidFill>
            </a:endParaRPr>
          </a:p>
        </p:txBody>
      </p:sp>
      <p:sp>
        <p:nvSpPr>
          <p:cNvPr id="11" name="TextBox 10"/>
          <p:cNvSpPr txBox="1"/>
          <p:nvPr/>
        </p:nvSpPr>
        <p:spPr>
          <a:xfrm>
            <a:off x="6025809" y="4139344"/>
            <a:ext cx="797206" cy="307777"/>
          </a:xfrm>
          <a:prstGeom prst="rect">
            <a:avLst/>
          </a:prstGeom>
          <a:noFill/>
        </p:spPr>
        <p:txBody>
          <a:bodyPr wrap="square" rtlCol="0">
            <a:spAutoFit/>
          </a:bodyPr>
          <a:lstStyle/>
          <a:p>
            <a:r>
              <a:rPr lang="en-US" sz="1400" b="1" dirty="0" smtClean="0">
                <a:solidFill>
                  <a:srgbClr val="FF0000"/>
                </a:solidFill>
              </a:rPr>
              <a:t>90.8</a:t>
            </a:r>
            <a:r>
              <a:rPr lang="en-US" sz="1400" b="1" dirty="0">
                <a:solidFill>
                  <a:srgbClr val="FF0000"/>
                </a:solidFill>
              </a:rPr>
              <a:t>%</a:t>
            </a:r>
          </a:p>
        </p:txBody>
      </p:sp>
      <p:sp>
        <p:nvSpPr>
          <p:cNvPr id="3" name="TextBox 2"/>
          <p:cNvSpPr txBox="1"/>
          <p:nvPr/>
        </p:nvSpPr>
        <p:spPr>
          <a:xfrm>
            <a:off x="5942289" y="2863970"/>
            <a:ext cx="2149287" cy="677108"/>
          </a:xfrm>
          <a:prstGeom prst="rect">
            <a:avLst/>
          </a:prstGeom>
          <a:noFill/>
        </p:spPr>
        <p:txBody>
          <a:bodyPr wrap="square" rtlCol="0">
            <a:spAutoFit/>
          </a:bodyPr>
          <a:lstStyle/>
          <a:p>
            <a:r>
              <a:rPr lang="en-US" dirty="0" smtClean="0">
                <a:latin typeface="Calibri" charset="0"/>
                <a:ea typeface="Calibri" charset="0"/>
                <a:cs typeface="Calibri" charset="0"/>
              </a:rPr>
              <a:t>Urban: 6.8% HIV positivity yield</a:t>
            </a:r>
            <a:endParaRPr lang="en-US" dirty="0">
              <a:latin typeface="Calibri" charset="0"/>
              <a:ea typeface="Calibri" charset="0"/>
              <a:cs typeface="Calibri" charset="0"/>
            </a:endParaRPr>
          </a:p>
        </p:txBody>
      </p:sp>
      <p:sp>
        <p:nvSpPr>
          <p:cNvPr id="13" name="TextBox 12"/>
          <p:cNvSpPr txBox="1"/>
          <p:nvPr/>
        </p:nvSpPr>
        <p:spPr>
          <a:xfrm>
            <a:off x="207183" y="6292369"/>
            <a:ext cx="8626574" cy="508958"/>
          </a:xfrm>
          <a:prstGeom prst="rect">
            <a:avLst/>
          </a:prstGeom>
          <a:solidFill>
            <a:schemeClr val="bg1"/>
          </a:solidFill>
        </p:spPr>
        <p:txBody>
          <a:bodyPr wrap="square" rtlCol="0">
            <a:spAutoFit/>
          </a:bodyPr>
          <a:lstStyle/>
          <a:p>
            <a:endParaRPr lang="en-US"/>
          </a:p>
        </p:txBody>
      </p:sp>
      <p:sp>
        <p:nvSpPr>
          <p:cNvPr id="12" name="TextBox 11"/>
          <p:cNvSpPr txBox="1"/>
          <p:nvPr/>
        </p:nvSpPr>
        <p:spPr>
          <a:xfrm>
            <a:off x="697428" y="6377635"/>
            <a:ext cx="6125587" cy="307777"/>
          </a:xfrm>
          <a:prstGeom prst="rect">
            <a:avLst/>
          </a:prstGeom>
          <a:noFill/>
        </p:spPr>
        <p:txBody>
          <a:bodyPr wrap="square" rtlCol="0">
            <a:spAutoFit/>
          </a:bodyPr>
          <a:lstStyle/>
          <a:p>
            <a:r>
              <a:rPr lang="en-US" sz="1400" dirty="0" smtClean="0">
                <a:latin typeface="Calibri" charset="0"/>
                <a:ea typeface="Calibri" charset="0"/>
                <a:cs typeface="Calibri" charset="0"/>
              </a:rPr>
              <a:t>*Indirect comparison: 1.6% HIV positivity yield among KP in public facilities</a:t>
            </a:r>
            <a:endParaRPr lang="en-US" sz="1400" dirty="0">
              <a:latin typeface="Calibri" charset="0"/>
              <a:ea typeface="Calibri" charset="0"/>
              <a:cs typeface="Calibri" charset="0"/>
            </a:endParaRPr>
          </a:p>
        </p:txBody>
      </p:sp>
    </p:spTree>
    <p:extLst>
      <p:ext uri="{BB962C8B-B14F-4D97-AF65-F5344CB8AC3E}">
        <p14:creationId xmlns:p14="http://schemas.microsoft.com/office/powerpoint/2010/main" val="1300972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517473"/>
            <a:ext cx="4040188" cy="525959"/>
          </a:xfrm>
        </p:spPr>
        <p:txBody>
          <a:bodyPr/>
          <a:lstStyle/>
          <a:p>
            <a:pPr algn="ctr"/>
            <a:r>
              <a:rPr lang="en-US" dirty="0" smtClean="0">
                <a:solidFill>
                  <a:srgbClr val="00B0F0"/>
                </a:solidFill>
                <a:latin typeface="Corbel" charset="0"/>
                <a:ea typeface="Corbel" charset="0"/>
                <a:cs typeface="Corbel" charset="0"/>
              </a:rPr>
              <a:t>Convenience and comfort</a:t>
            </a:r>
            <a:endParaRPr lang="en-US" dirty="0">
              <a:solidFill>
                <a:srgbClr val="00B0F0"/>
              </a:solidFill>
              <a:latin typeface="Corbel" charset="0"/>
              <a:ea typeface="Corbel" charset="0"/>
              <a:cs typeface="Corbel" charset="0"/>
            </a:endParaRPr>
          </a:p>
        </p:txBody>
      </p:sp>
      <p:sp>
        <p:nvSpPr>
          <p:cNvPr id="6" name="Content Placeholder 5"/>
          <p:cNvSpPr>
            <a:spLocks noGrp="1"/>
          </p:cNvSpPr>
          <p:nvPr>
            <p:ph sz="half" idx="2"/>
          </p:nvPr>
        </p:nvSpPr>
        <p:spPr/>
        <p:txBody>
          <a:bodyPr/>
          <a:lstStyle/>
          <a:p>
            <a:pPr marL="0" indent="0">
              <a:buNone/>
            </a:pPr>
            <a:r>
              <a:rPr lang="en-US" sz="1600" i="1" dirty="0"/>
              <a:t>“Community-based testing is </a:t>
            </a:r>
            <a:r>
              <a:rPr lang="en-US" sz="1600" b="1" i="1" dirty="0"/>
              <a:t>so convenient and friendly</a:t>
            </a:r>
            <a:r>
              <a:rPr lang="en-US" sz="1600" i="1" dirty="0"/>
              <a:t>. I can be tested at any time, any place, and I feel very comfortable doing so. The test is also fast, I don’t have to wait long for the results.” </a:t>
            </a:r>
            <a:endParaRPr lang="en-US" sz="1600" i="1" dirty="0" smtClean="0"/>
          </a:p>
          <a:p>
            <a:pPr marL="0" indent="0" algn="r">
              <a:buNone/>
            </a:pPr>
            <a:r>
              <a:rPr lang="en-US" sz="1600" i="1" dirty="0"/>
              <a:t>	</a:t>
            </a:r>
            <a:r>
              <a:rPr lang="en-US" sz="1600" dirty="0"/>
              <a:t> </a:t>
            </a:r>
            <a:r>
              <a:rPr lang="en-US" sz="1600" dirty="0" smtClean="0"/>
              <a:t>        MSM client </a:t>
            </a:r>
            <a:r>
              <a:rPr lang="en-US" sz="1600" dirty="0"/>
              <a:t>of G-Link, HCMC </a:t>
            </a:r>
            <a:endParaRPr lang="en-US" sz="1600" dirty="0" smtClean="0"/>
          </a:p>
          <a:p>
            <a:pPr marL="0" indent="0">
              <a:buNone/>
            </a:pPr>
            <a:endParaRPr lang="en-US" sz="1600" dirty="0" smtClean="0"/>
          </a:p>
          <a:p>
            <a:pPr marL="0" indent="0">
              <a:buNone/>
            </a:pPr>
            <a:r>
              <a:rPr lang="en-US" sz="1600" i="1" dirty="0"/>
              <a:t>“Our clients know and trust </a:t>
            </a:r>
            <a:r>
              <a:rPr lang="en-US" sz="1600" i="1" dirty="0" smtClean="0"/>
              <a:t>us, </a:t>
            </a:r>
            <a:r>
              <a:rPr lang="en-US" sz="1600" i="1" dirty="0"/>
              <a:t>and the procedure is very simple and convenient. One of the aspects our clients value most is that they don’t need to travel to get tested like before.” </a:t>
            </a:r>
            <a:endParaRPr lang="en-US" sz="1600" i="1" dirty="0" smtClean="0"/>
          </a:p>
          <a:p>
            <a:pPr marL="0" indent="0" algn="r">
              <a:buNone/>
            </a:pPr>
            <a:r>
              <a:rPr lang="en-US" sz="1600" dirty="0" smtClean="0"/>
              <a:t>VHW lay provider, </a:t>
            </a:r>
            <a:r>
              <a:rPr lang="en-US" sz="1600" dirty="0" err="1"/>
              <a:t>Nghe</a:t>
            </a:r>
            <a:r>
              <a:rPr lang="en-US" sz="1600" dirty="0"/>
              <a:t> An</a:t>
            </a:r>
          </a:p>
        </p:txBody>
      </p:sp>
      <p:sp>
        <p:nvSpPr>
          <p:cNvPr id="3" name="Text Placeholder 2"/>
          <p:cNvSpPr>
            <a:spLocks noGrp="1"/>
          </p:cNvSpPr>
          <p:nvPr>
            <p:ph type="body" sz="quarter" idx="3"/>
          </p:nvPr>
        </p:nvSpPr>
        <p:spPr>
          <a:xfrm>
            <a:off x="4645025" y="1403669"/>
            <a:ext cx="4041775" cy="639763"/>
          </a:xfrm>
        </p:spPr>
        <p:txBody>
          <a:bodyPr/>
          <a:lstStyle/>
          <a:p>
            <a:r>
              <a:rPr lang="en-US" dirty="0" smtClean="0">
                <a:solidFill>
                  <a:srgbClr val="00B0F0"/>
                </a:solidFill>
                <a:latin typeface="Corbel" charset="0"/>
                <a:ea typeface="Corbel" charset="0"/>
                <a:cs typeface="Corbel" charset="0"/>
              </a:rPr>
              <a:t>New confidence and capacity</a:t>
            </a:r>
            <a:endParaRPr lang="en-US" dirty="0">
              <a:solidFill>
                <a:srgbClr val="00B0F0"/>
              </a:solidFill>
              <a:latin typeface="Corbel" charset="0"/>
              <a:ea typeface="Corbel" charset="0"/>
              <a:cs typeface="Corbel" charset="0"/>
            </a:endParaRPr>
          </a:p>
        </p:txBody>
      </p:sp>
      <p:sp>
        <p:nvSpPr>
          <p:cNvPr id="9" name="Content Placeholder 8"/>
          <p:cNvSpPr>
            <a:spLocks noGrp="1"/>
          </p:cNvSpPr>
          <p:nvPr>
            <p:ph sz="quarter" idx="4"/>
          </p:nvPr>
        </p:nvSpPr>
        <p:spPr/>
        <p:txBody>
          <a:bodyPr/>
          <a:lstStyle/>
          <a:p>
            <a:pPr marL="0" indent="0">
              <a:buNone/>
            </a:pPr>
            <a:r>
              <a:rPr lang="en-US" sz="1600" i="1" dirty="0"/>
              <a:t>“Since we delivered HIV lay testing, we feel very confident and empowered. Our community </a:t>
            </a:r>
            <a:r>
              <a:rPr lang="en-US" sz="1600" i="1" dirty="0" smtClean="0"/>
              <a:t>trusts </a:t>
            </a:r>
            <a:r>
              <a:rPr lang="en-US" sz="1600" i="1" dirty="0"/>
              <a:t>us and our roles have increased </a:t>
            </a:r>
            <a:r>
              <a:rPr lang="en-US" sz="1600" i="1" dirty="0" smtClean="0"/>
              <a:t>as CBOs”</a:t>
            </a:r>
          </a:p>
          <a:p>
            <a:pPr marL="0" indent="0" algn="r">
              <a:buNone/>
            </a:pPr>
            <a:r>
              <a:rPr lang="en-US" sz="1600" dirty="0" smtClean="0"/>
              <a:t>Le Minh </a:t>
            </a:r>
            <a:r>
              <a:rPr lang="en-US" sz="1600" dirty="0" err="1" smtClean="0"/>
              <a:t>Thanh</a:t>
            </a:r>
            <a:r>
              <a:rPr lang="en-US" sz="1600" dirty="0" smtClean="0"/>
              <a:t> – G-Link, HCMC</a:t>
            </a:r>
            <a:endParaRPr lang="en-US" sz="1600" dirty="0"/>
          </a:p>
        </p:txBody>
      </p:sp>
      <p:sp>
        <p:nvSpPr>
          <p:cNvPr id="7" name="TextBox 6"/>
          <p:cNvSpPr txBox="1"/>
          <p:nvPr/>
        </p:nvSpPr>
        <p:spPr>
          <a:xfrm>
            <a:off x="207183" y="6292369"/>
            <a:ext cx="8626574" cy="508958"/>
          </a:xfrm>
          <a:prstGeom prst="rect">
            <a:avLst/>
          </a:prstGeom>
          <a:solidFill>
            <a:schemeClr val="bg1"/>
          </a:solidFill>
        </p:spPr>
        <p:txBody>
          <a:bodyPr wrap="square" rtlCol="0">
            <a:spAutoFit/>
          </a:bodyPr>
          <a:lstStyle/>
          <a:p>
            <a:endParaRPr lang="en-US"/>
          </a:p>
        </p:txBody>
      </p:sp>
      <p:sp>
        <p:nvSpPr>
          <p:cNvPr id="10" name="Rectangle 9"/>
          <p:cNvSpPr/>
          <p:nvPr/>
        </p:nvSpPr>
        <p:spPr>
          <a:xfrm>
            <a:off x="5162894" y="3864634"/>
            <a:ext cx="3006035" cy="2557131"/>
          </a:xfrm>
          <a:prstGeom prst="rect">
            <a:avLst/>
          </a:prstGeom>
          <a:blipFill>
            <a:blip r:embed="rId3"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539125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090567"/>
            <a:ext cx="7772400" cy="815829"/>
          </a:xfrm>
        </p:spPr>
        <p:txBody>
          <a:bodyPr/>
          <a:lstStyle/>
          <a:p>
            <a:r>
              <a:rPr lang="en-US" sz="3200" dirty="0" smtClean="0">
                <a:solidFill>
                  <a:srgbClr val="00B0F0"/>
                </a:solidFill>
                <a:latin typeface="Corbel" charset="0"/>
                <a:ea typeface="Corbel" charset="0"/>
                <a:cs typeface="Corbel" charset="0"/>
              </a:rPr>
              <a:t>Reaching </a:t>
            </a:r>
            <a:r>
              <a:rPr lang="en-US" sz="3200" dirty="0">
                <a:solidFill>
                  <a:srgbClr val="00B0F0"/>
                </a:solidFill>
                <a:latin typeface="Corbel" charset="0"/>
                <a:ea typeface="Corbel" charset="0"/>
                <a:cs typeface="Corbel" charset="0"/>
              </a:rPr>
              <a:t>new HIV testers</a:t>
            </a:r>
            <a:r>
              <a:rPr lang="mr-IN" sz="3200" dirty="0">
                <a:solidFill>
                  <a:srgbClr val="00B0F0"/>
                </a:solidFill>
                <a:latin typeface="Corbel" charset="0"/>
                <a:ea typeface="Corbel" charset="0"/>
                <a:cs typeface="Corbel" charset="0"/>
              </a:rPr>
              <a:t>…</a:t>
            </a:r>
            <a:endParaRPr lang="en-US" sz="3200" dirty="0">
              <a:solidFill>
                <a:srgbClr val="00B0F0"/>
              </a:solidFill>
              <a:latin typeface="Corbel" charset="0"/>
              <a:ea typeface="Corbel" charset="0"/>
              <a:cs typeface="Corbel" charset="0"/>
            </a:endParaRPr>
          </a:p>
        </p:txBody>
      </p:sp>
      <p:sp>
        <p:nvSpPr>
          <p:cNvPr id="3" name="Text Placeholder 2"/>
          <p:cNvSpPr>
            <a:spLocks noGrp="1"/>
          </p:cNvSpPr>
          <p:nvPr>
            <p:ph idx="1"/>
          </p:nvPr>
        </p:nvSpPr>
        <p:spPr>
          <a:xfrm>
            <a:off x="787499" y="1822294"/>
            <a:ext cx="7772400" cy="4062604"/>
          </a:xfrm>
        </p:spPr>
        <p:txBody>
          <a:bodyPr/>
          <a:lstStyle/>
          <a:p>
            <a:endParaRPr lang="en-US" sz="1800" dirty="0"/>
          </a:p>
          <a:p>
            <a:pPr marL="0" indent="0">
              <a:buNone/>
            </a:pPr>
            <a:r>
              <a:rPr lang="en-US" dirty="0"/>
              <a:t> </a:t>
            </a:r>
            <a:r>
              <a:rPr lang="en-US" dirty="0" smtClean="0"/>
              <a:t>          </a:t>
            </a:r>
            <a:r>
              <a:rPr lang="en-US" sz="1800" dirty="0" smtClean="0"/>
              <a:t>% </a:t>
            </a:r>
            <a:r>
              <a:rPr lang="en-US" sz="1800" dirty="0"/>
              <a:t>of clients tested by lay providers who have </a:t>
            </a:r>
            <a:r>
              <a:rPr lang="en-US" sz="1800" u="sng" dirty="0"/>
              <a:t>never</a:t>
            </a:r>
            <a:r>
              <a:rPr lang="en-US" sz="1800" dirty="0"/>
              <a:t> been tested for HIV</a:t>
            </a:r>
          </a:p>
        </p:txBody>
      </p:sp>
      <p:sp>
        <p:nvSpPr>
          <p:cNvPr id="7" name="TextBox 6"/>
          <p:cNvSpPr txBox="1"/>
          <p:nvPr/>
        </p:nvSpPr>
        <p:spPr>
          <a:xfrm>
            <a:off x="207183" y="6292369"/>
            <a:ext cx="8626574" cy="508958"/>
          </a:xfrm>
          <a:prstGeom prst="rect">
            <a:avLst/>
          </a:prstGeom>
          <a:solidFill>
            <a:schemeClr val="bg1"/>
          </a:solidFill>
        </p:spPr>
        <p:txBody>
          <a:bodyPr wrap="square" rtlCol="0">
            <a:spAutoFit/>
          </a:bodyPr>
          <a:lstStyle/>
          <a:p>
            <a:endParaRPr lang="en-US"/>
          </a:p>
        </p:txBody>
      </p:sp>
      <p:pic>
        <p:nvPicPr>
          <p:cNvPr id="9" name="Picture 8"/>
          <p:cNvPicPr>
            <a:picLocks noChangeAspect="1"/>
          </p:cNvPicPr>
          <p:nvPr/>
        </p:nvPicPr>
        <p:blipFill>
          <a:blip r:embed="rId3"/>
          <a:stretch>
            <a:fillRect/>
          </a:stretch>
        </p:blipFill>
        <p:spPr>
          <a:xfrm>
            <a:off x="1020191" y="2622201"/>
            <a:ext cx="7000557" cy="3780323"/>
          </a:xfrm>
          <a:prstGeom prst="rect">
            <a:avLst/>
          </a:prstGeom>
        </p:spPr>
      </p:pic>
      <p:sp>
        <p:nvSpPr>
          <p:cNvPr id="2" name="TextBox 1"/>
          <p:cNvSpPr txBox="1"/>
          <p:nvPr/>
        </p:nvSpPr>
        <p:spPr>
          <a:xfrm>
            <a:off x="685800" y="6512679"/>
            <a:ext cx="6054174" cy="230832"/>
          </a:xfrm>
          <a:prstGeom prst="rect">
            <a:avLst/>
          </a:prstGeom>
          <a:noFill/>
        </p:spPr>
        <p:txBody>
          <a:bodyPr wrap="square" rtlCol="0">
            <a:spAutoFit/>
          </a:bodyPr>
          <a:lstStyle/>
          <a:p>
            <a:r>
              <a:rPr lang="en-US" sz="900" dirty="0">
                <a:latin typeface="Calibri" charset="0"/>
                <a:ea typeface="Calibri" charset="0"/>
                <a:cs typeface="Calibri" charset="0"/>
              </a:rPr>
              <a:t>Source: USAID/PATH Healthy Markets: HIV lay testing pilot evaluation study, November 2017 </a:t>
            </a:r>
          </a:p>
        </p:txBody>
      </p:sp>
    </p:spTree>
    <p:extLst>
      <p:ext uri="{BB962C8B-B14F-4D97-AF65-F5344CB8AC3E}">
        <p14:creationId xmlns:p14="http://schemas.microsoft.com/office/powerpoint/2010/main" val="911956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USAID">
      <a:dk1>
        <a:srgbClr val="000000"/>
      </a:dk1>
      <a:lt1>
        <a:srgbClr val="FFFFFF"/>
      </a:lt1>
      <a:dk2>
        <a:srgbClr val="000000"/>
      </a:dk2>
      <a:lt2>
        <a:srgbClr val="969696"/>
      </a:lt2>
      <a:accent1>
        <a:srgbClr val="002F6C"/>
      </a:accent1>
      <a:accent2>
        <a:srgbClr val="BA0C2F"/>
      </a:accent2>
      <a:accent3>
        <a:srgbClr val="0067B9"/>
      </a:accent3>
      <a:accent4>
        <a:srgbClr val="A7C6ED"/>
      </a:accent4>
      <a:accent5>
        <a:srgbClr val="651D32"/>
      </a:accent5>
      <a:accent6>
        <a:srgbClr val="8C8985"/>
      </a:accent6>
      <a:hlink>
        <a:srgbClr val="CC3300"/>
      </a:hlink>
      <a:folHlink>
        <a:srgbClr val="9966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27441</TotalTime>
  <Words>1979</Words>
  <Application>Microsoft Office PowerPoint</Application>
  <PresentationFormat>On-screen Show (4:3)</PresentationFormat>
  <Paragraphs>158</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Avenir Book</vt:lpstr>
      <vt:lpstr>Calibri</vt:lpstr>
      <vt:lpstr>Corbel</vt:lpstr>
      <vt:lpstr>Gill Sans</vt:lpstr>
      <vt:lpstr>ＭＳ 明朝</vt:lpstr>
      <vt:lpstr>Times New Roman</vt:lpstr>
      <vt:lpstr>Blank</vt:lpstr>
      <vt:lpstr>     </vt:lpstr>
      <vt:lpstr>One size fits all before 2015</vt:lpstr>
      <vt:lpstr>Enter 90-90-90…</vt:lpstr>
      <vt:lpstr>Pilot objectives</vt:lpstr>
      <vt:lpstr>Intervention description</vt:lpstr>
      <vt:lpstr>HIV lay testing process: from pilot to program</vt:lpstr>
      <vt:lpstr>Key results (Oct 2015 – Sep 2017)*</vt:lpstr>
      <vt:lpstr>PowerPoint Presentation</vt:lpstr>
      <vt:lpstr>Reaching new HIV testers…</vt:lpstr>
      <vt:lpstr>Lesson learned</vt:lpstr>
      <vt:lpstr>Conclusions: Learning from the pilot contributed to…</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 response in Vietnam:  Current program &amp; initiatives</dc:title>
  <dc:creator>Doan, Hong</dc:creator>
  <cp:lastModifiedBy>Ngo, Huu</cp:lastModifiedBy>
  <cp:revision>1876</cp:revision>
  <cp:lastPrinted>2017-08-07T03:00:25Z</cp:lastPrinted>
  <dcterms:created xsi:type="dcterms:W3CDTF">2016-09-20T07:23:16Z</dcterms:created>
  <dcterms:modified xsi:type="dcterms:W3CDTF">2018-07-25T13:32:00Z</dcterms:modified>
</cp:coreProperties>
</file>